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1"/>
  </p:sldMasterIdLst>
  <p:notesMasterIdLst>
    <p:notesMasterId r:id="rId44"/>
  </p:notesMasterIdLst>
  <p:sldIdLst>
    <p:sldId id="287" r:id="rId2"/>
    <p:sldId id="288" r:id="rId3"/>
    <p:sldId id="256" r:id="rId4"/>
    <p:sldId id="290" r:id="rId5"/>
    <p:sldId id="289" r:id="rId6"/>
    <p:sldId id="291" r:id="rId7"/>
    <p:sldId id="297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01" r:id="rId17"/>
    <p:sldId id="304" r:id="rId18"/>
    <p:sldId id="324" r:id="rId19"/>
    <p:sldId id="325" r:id="rId20"/>
    <p:sldId id="326" r:id="rId21"/>
    <p:sldId id="327" r:id="rId22"/>
    <p:sldId id="328" r:id="rId23"/>
    <p:sldId id="283" r:id="rId24"/>
    <p:sldId id="310" r:id="rId25"/>
    <p:sldId id="311" r:id="rId26"/>
    <p:sldId id="265" r:id="rId27"/>
    <p:sldId id="266" r:id="rId28"/>
    <p:sldId id="267" r:id="rId29"/>
    <p:sldId id="268" r:id="rId30"/>
    <p:sldId id="269" r:id="rId31"/>
    <p:sldId id="270" r:id="rId32"/>
    <p:sldId id="273" r:id="rId33"/>
    <p:sldId id="274" r:id="rId34"/>
    <p:sldId id="275" r:id="rId35"/>
    <p:sldId id="312" r:id="rId36"/>
    <p:sldId id="314" r:id="rId37"/>
    <p:sldId id="313" r:id="rId38"/>
    <p:sldId id="282" r:id="rId39"/>
    <p:sldId id="258" r:id="rId40"/>
    <p:sldId id="302" r:id="rId41"/>
    <p:sldId id="280" r:id="rId42"/>
    <p:sldId id="315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>
        <p:scale>
          <a:sx n="81" d="100"/>
          <a:sy n="81" d="100"/>
        </p:scale>
        <p:origin x="216" y="-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9866F-A3C6-47A5-B06F-3CDA215718AA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049DA-38E4-4824-AD9A-195C64C4F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22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410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8ABE3C1-DBE1-495D-B57B-2849774B866A}" type="datetimeFigureOut">
              <a:rPr lang="en-US" smtClean="0"/>
              <a:t>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34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02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t>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6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12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84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62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1/16/2021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27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1/16/2021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9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1/16/2021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3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50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44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D6E9DEC-419B-4CC5-A080-3B06BD5A8291}" type="datetimeFigureOut">
              <a:rPr lang="en-US" smtClean="0"/>
              <a:t>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10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ordwall.net/el/resource/8263388/numbers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8.png"/><Relationship Id="rId11" Type="http://schemas.openxmlformats.org/officeDocument/2006/relationships/image" Target="../media/image3.png"/><Relationship Id="rId5" Type="http://schemas.openxmlformats.org/officeDocument/2006/relationships/hyperlink" Target="https://www.eslgamesplus.com/numbers-1-to-10-esl-fun-game-catapult-game/" TargetMode="External"/><Relationship Id="rId10" Type="http://schemas.openxmlformats.org/officeDocument/2006/relationships/image" Target="../media/image20.png"/><Relationship Id="rId4" Type="http://schemas.openxmlformats.org/officeDocument/2006/relationships/image" Target="../media/image2.jpg"/><Relationship Id="rId9" Type="http://schemas.openxmlformats.org/officeDocument/2006/relationships/hyperlink" Target="https://wordwall.net/el/resource/1013056/numbers-1-1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1.m4a"/><Relationship Id="rId7" Type="http://schemas.openxmlformats.org/officeDocument/2006/relationships/image" Target="../media/image23.png"/><Relationship Id="rId2" Type="http://schemas.microsoft.com/office/2007/relationships/media" Target="../media/media20.m4a"/><Relationship Id="rId1" Type="http://schemas.openxmlformats.org/officeDocument/2006/relationships/audio" Target="NULL" TargetMode="External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1.m4a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openxmlformats.org/officeDocument/2006/relationships/image" Target="../media/image2.jp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microsoft.com/office/2007/relationships/media" Target="../media/media20.m4a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2.jpg"/><Relationship Id="rId5" Type="http://schemas.microsoft.com/office/2007/relationships/media" Target="../media/media4.mp3"/><Relationship Id="rId10" Type="http://schemas.openxmlformats.org/officeDocument/2006/relationships/image" Target="../media/image3.png"/><Relationship Id="rId4" Type="http://schemas.microsoft.com/office/2007/relationships/media" Target="../media/media3.m4a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media" Target="../media/media24.m4a"/><Relationship Id="rId7" Type="http://schemas.openxmlformats.org/officeDocument/2006/relationships/image" Target="../media/image27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audio" Target="../media/media24.m4a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openxmlformats.org/officeDocument/2006/relationships/image" Target="../media/image2.jp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4" Type="http://schemas.microsoft.com/office/2007/relationships/media" Target="../media/media26.m4a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media" Target="../media/media28.m4a"/><Relationship Id="rId7" Type="http://schemas.openxmlformats.org/officeDocument/2006/relationships/image" Target="../media/image29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audio" Target="../media/media28.m4a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sheppardsoftware.com/math/early-math/number-words-fruit-splat-game/" TargetMode="Externa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1.mp4"/><Relationship Id="rId1" Type="http://schemas.microsoft.com/office/2007/relationships/media" Target="../media/media31.mp4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6.jpeg"/><Relationship Id="rId5" Type="http://schemas.openxmlformats.org/officeDocument/2006/relationships/slide" Target="slide28.xml"/><Relationship Id="rId4" Type="http://schemas.openxmlformats.org/officeDocument/2006/relationships/slide" Target="slide27.xml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slide" Target="slide29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slide" Target="slide26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.jpg"/><Relationship Id="rId5" Type="http://schemas.openxmlformats.org/officeDocument/2006/relationships/slide" Target="slide30.xml"/><Relationship Id="rId4" Type="http://schemas.openxmlformats.org/officeDocument/2006/relationships/slide" Target="slide3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3.png"/><Relationship Id="rId5" Type="http://schemas.openxmlformats.org/officeDocument/2006/relationships/slide" Target="slide3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5.png"/><Relationship Id="rId5" Type="http://schemas.openxmlformats.org/officeDocument/2006/relationships/slide" Target="slide29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6.jpeg"/><Relationship Id="rId5" Type="http://schemas.openxmlformats.org/officeDocument/2006/relationships/slide" Target="slide33.xml"/><Relationship Id="rId4" Type="http://schemas.openxmlformats.org/officeDocument/2006/relationships/slide" Target="slide34.xml"/><Relationship Id="rId9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3.png"/><Relationship Id="rId5" Type="http://schemas.openxmlformats.org/officeDocument/2006/relationships/slide" Target="slide35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5.png"/><Relationship Id="rId5" Type="http://schemas.openxmlformats.org/officeDocument/2006/relationships/slide" Target="slide32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jpe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.jpg"/><Relationship Id="rId5" Type="http://schemas.openxmlformats.org/officeDocument/2006/relationships/slide" Target="slide36.xml"/><Relationship Id="rId4" Type="http://schemas.openxmlformats.org/officeDocument/2006/relationships/slide" Target="slide37.xml"/><Relationship Id="rId9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5.png"/><Relationship Id="rId5" Type="http://schemas.openxmlformats.org/officeDocument/2006/relationships/slide" Target="slide35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3.png"/><Relationship Id="rId5" Type="http://schemas.openxmlformats.org/officeDocument/2006/relationships/slide" Target="slide38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s://www.eslgamesplus.com/age-how-old-esl-interactive-board-game/" TargetMode="External"/><Relationship Id="rId9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54.png"/><Relationship Id="rId5" Type="http://schemas.openxmlformats.org/officeDocument/2006/relationships/image" Target="../media/image2.jpg"/><Relationship Id="rId4" Type="http://schemas.openxmlformats.org/officeDocument/2006/relationships/hyperlink" Target="https://learnenglishkids.britishcouncil.org/word-games/numbers-1-10" TargetMode="Externa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hyperlink" Target="https://www.youtube.com/watch?v=V_UhnxIBf28&amp;feature=emb_logo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xNw1SSz18Gg&amp;t=7s" TargetMode="External"/><Relationship Id="rId9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agendaweb.org/exercises/vocabulary/numbers-1-10" TargetMode="External"/><Relationship Id="rId3" Type="http://schemas.openxmlformats.org/officeDocument/2006/relationships/image" Target="../media/image57.png"/><Relationship Id="rId7" Type="http://schemas.openxmlformats.org/officeDocument/2006/relationships/hyperlink" Target="https://www.liveworksheets.com/worksheets/en/English_as_a_Second_Language_(ESL)/Numbers/Numbers_1-10_(Unscramble)_qc19662mp" TargetMode="External"/><Relationship Id="rId2" Type="http://schemas.openxmlformats.org/officeDocument/2006/relationships/hyperlink" Target="https://wordwall.net/el/resource/297536/maths/spell-number-words-0-1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gendaweb.org/exercises/vocabulary/audio/numbers-1" TargetMode="External"/><Relationship Id="rId5" Type="http://schemas.openxmlformats.org/officeDocument/2006/relationships/image" Target="../media/image58.png"/><Relationship Id="rId4" Type="http://schemas.openxmlformats.org/officeDocument/2006/relationships/hyperlink" Target="https://wordwall.net/el/resource/6274907/numbers-1-10" TargetMode="External"/><Relationship Id="rId9" Type="http://schemas.openxmlformats.org/officeDocument/2006/relationships/hyperlink" Target="https://agendaweb.org/exercises/vocabulary/numbers-write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59.png"/><Relationship Id="rId5" Type="http://schemas.openxmlformats.org/officeDocument/2006/relationships/hyperlink" Target="https://www.youtube.com/watch?v=WoKJSN-H4NU&amp;t=2s" TargetMode="External"/><Relationship Id="rId4" Type="http://schemas.openxmlformats.org/officeDocument/2006/relationships/image" Target="../media/image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jp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hyperlink" Target="https://www.youtube.com/watch?v=AtPBk6eBuaw&amp;t=88s" TargetMode="Externa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aking a selfie&#10;&#10;Description automatically generated">
            <a:extLst>
              <a:ext uri="{FF2B5EF4-FFF2-40B4-BE49-F238E27FC236}">
                <a16:creationId xmlns:a16="http://schemas.microsoft.com/office/drawing/2014/main" id="{278524F3-0DA7-4526-BC7F-C4AAED258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26203" y="754743"/>
            <a:ext cx="3191851" cy="3904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B0431C1F-F9CE-4C10-9AFD-8FEFF6EB5249}"/>
              </a:ext>
            </a:extLst>
          </p:cNvPr>
          <p:cNvSpPr/>
          <p:nvPr/>
        </p:nvSpPr>
        <p:spPr>
          <a:xfrm>
            <a:off x="4436758" y="754743"/>
            <a:ext cx="7507208" cy="2409720"/>
          </a:xfrm>
          <a:prstGeom prst="wedgeEllipseCallout">
            <a:avLst>
              <a:gd name="adj1" fmla="val -73597"/>
              <a:gd name="adj2" fmla="val 3785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400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Hello again, children! How are you today?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E353A5-688B-46B0-BB74-82C87110C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5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3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4">
            <a:extLst>
              <a:ext uri="{FF2B5EF4-FFF2-40B4-BE49-F238E27FC236}">
                <a16:creationId xmlns:a16="http://schemas.microsoft.com/office/drawing/2014/main" id="{3700F3D0-D641-40F2-B177-C2645662597E}"/>
              </a:ext>
            </a:extLst>
          </p:cNvPr>
          <p:cNvSpPr/>
          <p:nvPr/>
        </p:nvSpPr>
        <p:spPr>
          <a:xfrm>
            <a:off x="2182202" y="314152"/>
            <a:ext cx="6956718" cy="1629391"/>
          </a:xfrm>
          <a:prstGeom prst="wedgeRoundRectCallout">
            <a:avLst>
              <a:gd name="adj1" fmla="val -58686"/>
              <a:gd name="adj2" fmla="val 1538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	</a:t>
            </a:r>
            <a:r>
              <a:rPr lang="en-US" sz="3200" dirty="0">
                <a:latin typeface="Comic Sans MS" panose="030F0702030302020204" pitchFamily="66" charset="0"/>
              </a:rPr>
              <a:t>How many fingers? 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pic>
        <p:nvPicPr>
          <p:cNvPr id="13" name="Picture 12" descr="A person taking a selfie&#10;&#10;Description automatically generated">
            <a:extLst>
              <a:ext uri="{FF2B5EF4-FFF2-40B4-BE49-F238E27FC236}">
                <a16:creationId xmlns:a16="http://schemas.microsoft.com/office/drawing/2014/main" id="{566CA923-83D0-4109-9534-C60B291DD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89" y="3429000"/>
            <a:ext cx="2213063" cy="281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24BD56-BD0B-442F-8FF2-740629096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562" y="2246910"/>
            <a:ext cx="2427392" cy="428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CBF667-698A-487B-B379-A63A5D900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443" y="2541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C2FDD1-5FC6-4256-AB6B-20E9D30D46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596"/>
          <a:stretch/>
        </p:blipFill>
        <p:spPr>
          <a:xfrm>
            <a:off x="4225820" y="1468436"/>
            <a:ext cx="4018419" cy="3554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EC6F7D-CFCB-4192-9074-516464C3E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4905" y="765313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7F326F-E151-40FA-B085-D262E1D01988}"/>
              </a:ext>
            </a:extLst>
          </p:cNvPr>
          <p:cNvSpPr/>
          <p:nvPr/>
        </p:nvSpPr>
        <p:spPr>
          <a:xfrm>
            <a:off x="5002596" y="5117404"/>
            <a:ext cx="290335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three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06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4">
            <a:extLst>
              <a:ext uri="{FF2B5EF4-FFF2-40B4-BE49-F238E27FC236}">
                <a16:creationId xmlns:a16="http://schemas.microsoft.com/office/drawing/2014/main" id="{3700F3D0-D641-40F2-B177-C2645662597E}"/>
              </a:ext>
            </a:extLst>
          </p:cNvPr>
          <p:cNvSpPr/>
          <p:nvPr/>
        </p:nvSpPr>
        <p:spPr>
          <a:xfrm>
            <a:off x="2182202" y="314152"/>
            <a:ext cx="6956718" cy="1629391"/>
          </a:xfrm>
          <a:prstGeom prst="wedgeRoundRectCallout">
            <a:avLst>
              <a:gd name="adj1" fmla="val -58686"/>
              <a:gd name="adj2" fmla="val 1538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	</a:t>
            </a:r>
            <a:r>
              <a:rPr lang="en-US" sz="3200" dirty="0">
                <a:latin typeface="Comic Sans MS" panose="030F0702030302020204" pitchFamily="66" charset="0"/>
              </a:rPr>
              <a:t>How many fingers this time? 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pic>
        <p:nvPicPr>
          <p:cNvPr id="13" name="Picture 12" descr="A person taking a selfie&#10;&#10;Description automatically generated">
            <a:extLst>
              <a:ext uri="{FF2B5EF4-FFF2-40B4-BE49-F238E27FC236}">
                <a16:creationId xmlns:a16="http://schemas.microsoft.com/office/drawing/2014/main" id="{566CA923-83D0-4109-9534-C60B291DD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89" y="3429000"/>
            <a:ext cx="2213063" cy="281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C48B04-94B5-4009-A765-321BA90E7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604" y="2392431"/>
            <a:ext cx="3323913" cy="3742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D3E8E2-FD81-4D7D-9485-E13239DEEA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9656" y="2287499"/>
            <a:ext cx="2118922" cy="374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D4D167-3D7E-44A3-9549-157CF1EFE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88887" y="3385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3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679351-4F47-4D19-BC76-A97959AD03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27"/>
          <a:stretch/>
        </p:blipFill>
        <p:spPr>
          <a:xfrm>
            <a:off x="4272196" y="1484727"/>
            <a:ext cx="3930900" cy="3172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701D5A-B5C3-4EE5-8BF1-0DE138A35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8914" y="1484727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3C4E86-EE2B-4E19-9B7A-0DA8D01FF811}"/>
              </a:ext>
            </a:extLst>
          </p:cNvPr>
          <p:cNvSpPr/>
          <p:nvPr/>
        </p:nvSpPr>
        <p:spPr>
          <a:xfrm>
            <a:off x="5072914" y="4678017"/>
            <a:ext cx="26677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eight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8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4">
            <a:extLst>
              <a:ext uri="{FF2B5EF4-FFF2-40B4-BE49-F238E27FC236}">
                <a16:creationId xmlns:a16="http://schemas.microsoft.com/office/drawing/2014/main" id="{3700F3D0-D641-40F2-B177-C2645662597E}"/>
              </a:ext>
            </a:extLst>
          </p:cNvPr>
          <p:cNvSpPr/>
          <p:nvPr/>
        </p:nvSpPr>
        <p:spPr>
          <a:xfrm>
            <a:off x="2182202" y="314152"/>
            <a:ext cx="6956718" cy="1629391"/>
          </a:xfrm>
          <a:prstGeom prst="wedgeRoundRectCallout">
            <a:avLst>
              <a:gd name="adj1" fmla="val -58686"/>
              <a:gd name="adj2" fmla="val 1538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	What about now?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How many fingers? 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pic>
        <p:nvPicPr>
          <p:cNvPr id="13" name="Picture 12" descr="A person taking a selfie&#10;&#10;Description automatically generated">
            <a:extLst>
              <a:ext uri="{FF2B5EF4-FFF2-40B4-BE49-F238E27FC236}">
                <a16:creationId xmlns:a16="http://schemas.microsoft.com/office/drawing/2014/main" id="{566CA923-83D0-4109-9534-C60B291DD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89" y="3429000"/>
            <a:ext cx="2213063" cy="281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91DA6D-045F-4F8C-80AB-117E4ED59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049" y="2228850"/>
            <a:ext cx="2591737" cy="4186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9DF0A2-F3BF-4064-98EC-085027B85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35965" y="3574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F79CBE-2A16-42A3-A140-6DBC023676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015"/>
          <a:stretch/>
        </p:blipFill>
        <p:spPr>
          <a:xfrm>
            <a:off x="3936898" y="1348409"/>
            <a:ext cx="3804626" cy="3415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DFDACC-A12D-49DC-8C2B-40E7F75B2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2139" y="1348409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0139A4-944D-4D36-8401-E09BD475105B}"/>
              </a:ext>
            </a:extLst>
          </p:cNvPr>
          <p:cNvSpPr/>
          <p:nvPr/>
        </p:nvSpPr>
        <p:spPr>
          <a:xfrm>
            <a:off x="4546048" y="4764136"/>
            <a:ext cx="234391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zero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87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28F26B1D-0EB4-4C87-844C-7AE4DCF28194}"/>
              </a:ext>
            </a:extLst>
          </p:cNvPr>
          <p:cNvSpPr/>
          <p:nvPr/>
        </p:nvSpPr>
        <p:spPr>
          <a:xfrm>
            <a:off x="1478280" y="224781"/>
            <a:ext cx="7472022" cy="1926119"/>
          </a:xfrm>
          <a:prstGeom prst="wedgeEllipseCallout">
            <a:avLst>
              <a:gd name="adj1" fmla="val 57785"/>
              <a:gd name="adj2" fmla="val 1080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Click and play fun games to practice numbers 1-10!</a:t>
            </a:r>
            <a:endParaRPr lang="el-GR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 descr="A person taking a selfie&#10;&#10;Description automatically generated">
            <a:extLst>
              <a:ext uri="{FF2B5EF4-FFF2-40B4-BE49-F238E27FC236}">
                <a16:creationId xmlns:a16="http://schemas.microsoft.com/office/drawing/2014/main" id="{5952320F-2CA1-49C5-A1D5-9BB32C2DB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3704" y="66525"/>
            <a:ext cx="2213063" cy="281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440F161-3271-4F4D-8CDD-27237C456129}"/>
              </a:ext>
            </a:extLst>
          </p:cNvPr>
          <p:cNvSpPr txBox="1"/>
          <p:nvPr/>
        </p:nvSpPr>
        <p:spPr>
          <a:xfrm>
            <a:off x="401911" y="5137277"/>
            <a:ext cx="40801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hlinkClick r:id="rId5"/>
              </a:rPr>
              <a:t>https://www.eslgamesplus.com/numbers-1-to-10-esl-fun-game-catapult-game/</a:t>
            </a:r>
            <a:endParaRPr lang="en-US" sz="2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BA2D7E-DDEE-4940-8DB9-FBE69B7053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065" y="2566224"/>
            <a:ext cx="3466331" cy="2571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DFFA27-97E5-49CC-B22A-B93F61F3116D}"/>
              </a:ext>
            </a:extLst>
          </p:cNvPr>
          <p:cNvSpPr txBox="1"/>
          <p:nvPr/>
        </p:nvSpPr>
        <p:spPr>
          <a:xfrm>
            <a:off x="5211893" y="2351427"/>
            <a:ext cx="294931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omic Sans MS" panose="030F0702030302020204" pitchFamily="66" charset="0"/>
                <a:hlinkClick r:id="rId7"/>
              </a:rPr>
              <a:t>numbers - </a:t>
            </a:r>
            <a:r>
              <a:rPr lang="el-GR" sz="2500" b="1" dirty="0">
                <a:latin typeface="Comic Sans MS" panose="030F0702030302020204" pitchFamily="66" charset="0"/>
                <a:hlinkClick r:id="rId7"/>
              </a:rPr>
              <a:t>Κουίζ (</a:t>
            </a:r>
            <a:r>
              <a:rPr lang="en-US" sz="2500" b="1" dirty="0">
                <a:latin typeface="Comic Sans MS" panose="030F0702030302020204" pitchFamily="66" charset="0"/>
                <a:hlinkClick r:id="rId7"/>
              </a:rPr>
              <a:t>wordwall.net)</a:t>
            </a:r>
            <a:endParaRPr lang="en-US" sz="25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B7C9F2-6E7D-42AE-9301-B3CDD2FE8D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4875" y="3365279"/>
            <a:ext cx="3466332" cy="2598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635AB8-968D-494A-B16F-1F860C9514B9}"/>
              </a:ext>
            </a:extLst>
          </p:cNvPr>
          <p:cNvSpPr txBox="1"/>
          <p:nvPr/>
        </p:nvSpPr>
        <p:spPr>
          <a:xfrm>
            <a:off x="7600340" y="5929701"/>
            <a:ext cx="450829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omic Sans MS" panose="030F0702030302020204" pitchFamily="66" charset="0"/>
                <a:hlinkClick r:id="rId9"/>
              </a:rPr>
              <a:t>Numbers 1-10 - </a:t>
            </a:r>
            <a:r>
              <a:rPr lang="el-GR" sz="2500" b="1" dirty="0">
                <a:latin typeface="Comic Sans MS" panose="030F0702030302020204" pitchFamily="66" charset="0"/>
                <a:hlinkClick r:id="rId9"/>
              </a:rPr>
              <a:t>Μπαλόνια (</a:t>
            </a:r>
            <a:r>
              <a:rPr lang="en-US" sz="2500" b="1" dirty="0">
                <a:latin typeface="Comic Sans MS" panose="030F0702030302020204" pitchFamily="66" charset="0"/>
                <a:hlinkClick r:id="rId9"/>
              </a:rPr>
              <a:t>wordwall.net)</a:t>
            </a:r>
            <a:endParaRPr lang="en-US" sz="2500" b="1" dirty="0"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04D2707-2AB6-466F-831F-BE79C9207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4021" y="3606357"/>
            <a:ext cx="3607438" cy="2201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0CD907-778D-4390-8EAF-475EC20F2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12655" y="1840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8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4">
            <a:extLst>
              <a:ext uri="{FF2B5EF4-FFF2-40B4-BE49-F238E27FC236}">
                <a16:creationId xmlns:a16="http://schemas.microsoft.com/office/drawing/2014/main" id="{3700F3D0-D641-40F2-B177-C2645662597E}"/>
              </a:ext>
            </a:extLst>
          </p:cNvPr>
          <p:cNvSpPr/>
          <p:nvPr/>
        </p:nvSpPr>
        <p:spPr>
          <a:xfrm>
            <a:off x="2182202" y="314152"/>
            <a:ext cx="8942998" cy="1787127"/>
          </a:xfrm>
          <a:prstGeom prst="wedgeRoundRectCallout">
            <a:avLst>
              <a:gd name="adj1" fmla="val -42411"/>
              <a:gd name="adj2" fmla="val 92221"/>
              <a:gd name="adj3" fmla="val 1666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Take </a:t>
            </a:r>
            <a:r>
              <a:rPr lang="en-GB" sz="32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a piece of paper 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or </a:t>
            </a:r>
            <a:r>
              <a:rPr lang="en-GB" sz="32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your whiteboard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.  </a:t>
            </a:r>
            <a:r>
              <a:rPr lang="en-GB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Say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and </a:t>
            </a:r>
            <a:r>
              <a:rPr lang="en-GB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if you can </a:t>
            </a:r>
            <a:r>
              <a:rPr lang="en-GB" sz="32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write down 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the number on the dice!</a:t>
            </a:r>
            <a:endParaRPr lang="el-GR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 descr="A person taking a selfie&#10;&#10;Description automatically generated">
            <a:extLst>
              <a:ext uri="{FF2B5EF4-FFF2-40B4-BE49-F238E27FC236}">
                <a16:creationId xmlns:a16="http://schemas.microsoft.com/office/drawing/2014/main" id="{566CA923-83D0-4109-9534-C60B291DD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82" y="2101281"/>
            <a:ext cx="2213063" cy="281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Free Whiteboard Clipart Pictures - Clipartix">
            <a:extLst>
              <a:ext uri="{FF2B5EF4-FFF2-40B4-BE49-F238E27FC236}">
                <a16:creationId xmlns:a16="http://schemas.microsoft.com/office/drawing/2014/main" id="{AD741B5F-0336-48B3-AC17-CC6D07A7C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8925">
            <a:off x="3997658" y="3502277"/>
            <a:ext cx="2671984" cy="2671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Piece Of Paper Png, Download Free Clip Art, Free Clip Art on Clipart  Library">
            <a:extLst>
              <a:ext uri="{FF2B5EF4-FFF2-40B4-BE49-F238E27FC236}">
                <a16:creationId xmlns:a16="http://schemas.microsoft.com/office/drawing/2014/main" id="{E22A5296-CDCA-46EB-9C1A-5A65F190C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7298">
            <a:off x="6495242" y="2627034"/>
            <a:ext cx="3868816" cy="2897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DA7359-D63E-4F79-A510-571CD48D2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48094" y="2898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3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4">
            <a:extLst>
              <a:ext uri="{FF2B5EF4-FFF2-40B4-BE49-F238E27FC236}">
                <a16:creationId xmlns:a16="http://schemas.microsoft.com/office/drawing/2014/main" id="{3700F3D0-D641-40F2-B177-C2645662597E}"/>
              </a:ext>
            </a:extLst>
          </p:cNvPr>
          <p:cNvSpPr/>
          <p:nvPr/>
        </p:nvSpPr>
        <p:spPr>
          <a:xfrm>
            <a:off x="2370712" y="198783"/>
            <a:ext cx="8774366" cy="1388001"/>
          </a:xfrm>
          <a:prstGeom prst="wedgeRoundRectCallout">
            <a:avLst>
              <a:gd name="adj1" fmla="val -53856"/>
              <a:gd name="adj2" fmla="val 106656"/>
              <a:gd name="adj3" fmla="val 1666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the number on the dice? </a:t>
            </a:r>
            <a:endParaRPr lang="el-GR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 descr="A person taking a selfie&#10;&#10;Description automatically generated">
            <a:extLst>
              <a:ext uri="{FF2B5EF4-FFF2-40B4-BE49-F238E27FC236}">
                <a16:creationId xmlns:a16="http://schemas.microsoft.com/office/drawing/2014/main" id="{566CA923-83D0-4109-9534-C60B291DD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649" y="694690"/>
            <a:ext cx="2213063" cy="281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21C729-7297-4CED-980B-CCCBCBB45B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457" t="67932"/>
          <a:stretch/>
        </p:blipFill>
        <p:spPr>
          <a:xfrm>
            <a:off x="2670899" y="2196384"/>
            <a:ext cx="4415525" cy="4213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43E651-303C-4C1A-B088-8014C90A6B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6698" y="1914284"/>
            <a:ext cx="2473006" cy="3029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6F814B-F540-4D7F-83D6-50A0E686F4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0" end="4612.49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0217" y="3507867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82A009-702E-4C8A-A09F-30A8138991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07098" y="3429000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E3164C-DD0E-434D-981E-065BD81209D9}"/>
              </a:ext>
            </a:extLst>
          </p:cNvPr>
          <p:cNvSpPr/>
          <p:nvPr/>
        </p:nvSpPr>
        <p:spPr>
          <a:xfrm>
            <a:off x="7684542" y="4455608"/>
            <a:ext cx="29373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0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six</a:t>
            </a:r>
            <a:endParaRPr lang="en-US" sz="10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60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8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69EB66-5A2A-48B1-9CFE-1D3341FFB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466" y="2211489"/>
            <a:ext cx="4140756" cy="4050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erson taking a selfie&#10;&#10;Description automatically generated">
            <a:extLst>
              <a:ext uri="{FF2B5EF4-FFF2-40B4-BE49-F238E27FC236}">
                <a16:creationId xmlns:a16="http://schemas.microsoft.com/office/drawing/2014/main" id="{4ABCF832-CD7D-44F0-8B28-E2D2E70CDB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649" y="694690"/>
            <a:ext cx="2213063" cy="281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7126C68C-EB00-4A22-AB86-185090704E06}"/>
              </a:ext>
            </a:extLst>
          </p:cNvPr>
          <p:cNvSpPr/>
          <p:nvPr/>
        </p:nvSpPr>
        <p:spPr>
          <a:xfrm>
            <a:off x="2370712" y="667274"/>
            <a:ext cx="5389510" cy="949492"/>
          </a:xfrm>
          <a:prstGeom prst="wedgeRoundRectCallout">
            <a:avLst>
              <a:gd name="adj1" fmla="val -59266"/>
              <a:gd name="adj2" fmla="val 110396"/>
              <a:gd name="adj3" fmla="val 1666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the number now?</a:t>
            </a:r>
            <a:endParaRPr lang="el-GR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40031-D7AB-4DDD-AB78-67D41DC9CD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3801" y="2101278"/>
            <a:ext cx="2974285" cy="286162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E0C58E-06EF-4D62-8B75-14F7592F7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60222" y="3645373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2ADFF3-AECF-4667-AEB0-EE41C975858B}"/>
              </a:ext>
            </a:extLst>
          </p:cNvPr>
          <p:cNvSpPr/>
          <p:nvPr/>
        </p:nvSpPr>
        <p:spPr>
          <a:xfrm>
            <a:off x="8369822" y="4873249"/>
            <a:ext cx="29373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0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four</a:t>
            </a:r>
            <a:endParaRPr lang="en-US" sz="10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F24F44-B50C-4091-B915-CB8A53689D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000" end="4612.49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0217" y="3507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27535D9B-5F67-494D-B570-AECAB07248B4}"/>
              </a:ext>
            </a:extLst>
          </p:cNvPr>
          <p:cNvSpPr/>
          <p:nvPr/>
        </p:nvSpPr>
        <p:spPr>
          <a:xfrm>
            <a:off x="5303912" y="358179"/>
            <a:ext cx="5256584" cy="2683930"/>
          </a:xfrm>
          <a:prstGeom prst="wedgeEllipseCallout">
            <a:avLst>
              <a:gd name="adj1" fmla="val -63690"/>
              <a:gd name="adj2" fmla="val 3579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50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Are you ready for the “Good morning” dance and song?</a:t>
            </a:r>
            <a:endParaRPr lang="en-US" sz="3500" dirty="0">
              <a:ln w="0"/>
              <a:solidFill>
                <a:schemeClr val="tx1"/>
              </a:solidFill>
            </a:endParaRPr>
          </a:p>
        </p:txBody>
      </p:sp>
      <p:pic>
        <p:nvPicPr>
          <p:cNvPr id="8" name="Goodmorning-how are you">
            <a:hlinkClick r:id="" action="ppaction://media"/>
            <a:extLst>
              <a:ext uri="{FF2B5EF4-FFF2-40B4-BE49-F238E27FC236}">
                <a16:creationId xmlns:a16="http://schemas.microsoft.com/office/drawing/2014/main" id="{9B2B178B-7442-4F3C-A2E9-BAA250E6E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23185" y="3429000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874C67-9E21-481C-82E4-28216A418B3E}"/>
              </a:ext>
            </a:extLst>
          </p:cNvPr>
          <p:cNvSpPr/>
          <p:nvPr/>
        </p:nvSpPr>
        <p:spPr>
          <a:xfrm>
            <a:off x="4895389" y="4458683"/>
            <a:ext cx="2286203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Good morning </a:t>
            </a:r>
          </a:p>
          <a:p>
            <a:pPr algn="ctr"/>
            <a:r>
              <a:rPr lang="en-GB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dance</a:t>
            </a:r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CFBD1B-F64B-4B9F-96E2-D387AA5D41EE}"/>
              </a:ext>
            </a:extLst>
          </p:cNvPr>
          <p:cNvSpPr/>
          <p:nvPr/>
        </p:nvSpPr>
        <p:spPr>
          <a:xfrm>
            <a:off x="7889684" y="4458683"/>
            <a:ext cx="2286203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Good morning </a:t>
            </a:r>
          </a:p>
          <a:p>
            <a:pPr algn="ctr"/>
            <a:r>
              <a:rPr lang="en-GB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song</a:t>
            </a:r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" name="Are you ready for">
            <a:hlinkClick r:id="" action="ppaction://media"/>
            <a:extLst>
              <a:ext uri="{FF2B5EF4-FFF2-40B4-BE49-F238E27FC236}">
                <a16:creationId xmlns:a16="http://schemas.microsoft.com/office/drawing/2014/main" id="{4A770F10-7268-4F73-A60B-E035B40972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28890" y="1791701"/>
            <a:ext cx="609600" cy="609600"/>
          </a:xfrm>
          <a:prstGeom prst="rect">
            <a:avLst/>
          </a:prstGeom>
        </p:spPr>
      </p:pic>
      <p:pic>
        <p:nvPicPr>
          <p:cNvPr id="2" name="Goodmorning-song Smaller size">
            <a:hlinkClick r:id="" action="ppaction://media"/>
            <a:extLst>
              <a:ext uri="{FF2B5EF4-FFF2-40B4-BE49-F238E27FC236}">
                <a16:creationId xmlns:a16="http://schemas.microsoft.com/office/drawing/2014/main" id="{96AFB409-42AC-4D97-90EC-8DABD8ACBDB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07912" y="3530023"/>
            <a:ext cx="609600" cy="609600"/>
          </a:xfrm>
          <a:prstGeom prst="rect">
            <a:avLst/>
          </a:prstGeom>
        </p:spPr>
      </p:pic>
      <p:pic>
        <p:nvPicPr>
          <p:cNvPr id="12" name="Picture 11" descr="A person taking a selfie&#10;&#10;Description automatically generated">
            <a:extLst>
              <a:ext uri="{FF2B5EF4-FFF2-40B4-BE49-F238E27FC236}">
                <a16:creationId xmlns:a16="http://schemas.microsoft.com/office/drawing/2014/main" id="{E5391D60-DF15-4C3E-A242-A885166024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995446" y="1204686"/>
            <a:ext cx="3191851" cy="3904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075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numSld="999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69EB66-5A2A-48B1-9CFE-1D3341FFB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3314" y="2941300"/>
            <a:ext cx="3796384" cy="3713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F4C67C-0BA1-4C39-A486-831DD9E633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5272" y="3403738"/>
            <a:ext cx="3518769" cy="3245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erson taking a selfie&#10;&#10;Description automatically generated">
            <a:extLst>
              <a:ext uri="{FF2B5EF4-FFF2-40B4-BE49-F238E27FC236}">
                <a16:creationId xmlns:a16="http://schemas.microsoft.com/office/drawing/2014/main" id="{A5320221-401C-4428-AAFE-BDBC2DD51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649" y="694690"/>
            <a:ext cx="2213063" cy="281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ular Callout 4">
            <a:extLst>
              <a:ext uri="{FF2B5EF4-FFF2-40B4-BE49-F238E27FC236}">
                <a16:creationId xmlns:a16="http://schemas.microsoft.com/office/drawing/2014/main" id="{F4828EDE-61D8-4FC1-824D-8032DAA3E3BF}"/>
              </a:ext>
            </a:extLst>
          </p:cNvPr>
          <p:cNvSpPr/>
          <p:nvPr/>
        </p:nvSpPr>
        <p:spPr>
          <a:xfrm>
            <a:off x="2370712" y="667274"/>
            <a:ext cx="5389510" cy="949492"/>
          </a:xfrm>
          <a:prstGeom prst="wedgeRoundRectCallout">
            <a:avLst>
              <a:gd name="adj1" fmla="val -59266"/>
              <a:gd name="adj2" fmla="val 110396"/>
              <a:gd name="adj3" fmla="val 1666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What about this time?</a:t>
            </a:r>
            <a:endParaRPr lang="el-GR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5A0653-3937-47FD-A57A-E950F7B111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6227" y="883341"/>
            <a:ext cx="2727359" cy="251505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3DFFCA-B710-4D94-818F-713A7FC4F2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4180" y="3984262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75C027-FF27-4CBA-A868-7225E31EE6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09906" y="3688755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ADB963-0E97-44BB-9735-400D89689011}"/>
              </a:ext>
            </a:extLst>
          </p:cNvPr>
          <p:cNvSpPr/>
          <p:nvPr/>
        </p:nvSpPr>
        <p:spPr>
          <a:xfrm>
            <a:off x="4984958" y="1325258"/>
            <a:ext cx="39414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0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seven</a:t>
            </a:r>
            <a:endParaRPr lang="en-US" sz="10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81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140748C-0478-4370-9554-13228C735267}"/>
              </a:ext>
            </a:extLst>
          </p:cNvPr>
          <p:cNvGrpSpPr/>
          <p:nvPr/>
        </p:nvGrpSpPr>
        <p:grpSpPr>
          <a:xfrm>
            <a:off x="3894772" y="1662334"/>
            <a:ext cx="7221889" cy="3533331"/>
            <a:chOff x="2370772" y="1194490"/>
            <a:chExt cx="7221889" cy="35333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76E0BD6-AAA0-4860-A809-97E5D105B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70772" y="1194490"/>
              <a:ext cx="3744390" cy="349943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66971E-4836-47E6-B5D0-99FAEBA08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48271" y="1228391"/>
              <a:ext cx="3744390" cy="349943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6" name="Picture 5" descr="A person taking a selfie&#10;&#10;Description automatically generated">
            <a:extLst>
              <a:ext uri="{FF2B5EF4-FFF2-40B4-BE49-F238E27FC236}">
                <a16:creationId xmlns:a16="http://schemas.microsoft.com/office/drawing/2014/main" id="{A979FC72-F013-4B99-A284-81F2800DF9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93" y="353078"/>
            <a:ext cx="2213063" cy="281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FC487643-5A5B-49B9-9D6E-E7BED7B807FA}"/>
              </a:ext>
            </a:extLst>
          </p:cNvPr>
          <p:cNvSpPr/>
          <p:nvPr/>
        </p:nvSpPr>
        <p:spPr>
          <a:xfrm>
            <a:off x="2330956" y="325662"/>
            <a:ext cx="5389510" cy="949492"/>
          </a:xfrm>
          <a:prstGeom prst="wedgeRoundRectCallout">
            <a:avLst>
              <a:gd name="adj1" fmla="val -59266"/>
              <a:gd name="adj2" fmla="val 110396"/>
              <a:gd name="adj3" fmla="val 1666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the number here?</a:t>
            </a:r>
            <a:endParaRPr lang="el-GR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7215F-166D-4868-BC78-498AFEFE79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605" y="3395484"/>
            <a:ext cx="3208933" cy="236921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518068-E39D-4CD5-B6CB-D43AEE613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03264" y="2143539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577483-DBBF-42C9-818B-AEF7CE5507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4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86633" y="1306304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BED9C59-15F8-4F61-A563-6E21E44A8117}"/>
              </a:ext>
            </a:extLst>
          </p:cNvPr>
          <p:cNvSpPr/>
          <p:nvPr/>
        </p:nvSpPr>
        <p:spPr>
          <a:xfrm>
            <a:off x="5436422" y="4801138"/>
            <a:ext cx="39414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0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ten</a:t>
            </a:r>
            <a:endParaRPr lang="en-US" sz="10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26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CF7BAC-B863-4C8F-A408-B7EA04FB2FFB}"/>
              </a:ext>
            </a:extLst>
          </p:cNvPr>
          <p:cNvGrpSpPr/>
          <p:nvPr/>
        </p:nvGrpSpPr>
        <p:grpSpPr>
          <a:xfrm>
            <a:off x="3905770" y="1498234"/>
            <a:ext cx="7269434" cy="3635355"/>
            <a:chOff x="2461283" y="1140425"/>
            <a:chExt cx="7269434" cy="363535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FF4C67C-0BA1-4C39-A486-831DD9E63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89227" y="1140425"/>
              <a:ext cx="3941490" cy="36353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0293F0-C457-4ECF-8083-DD1403971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61283" y="1208387"/>
              <a:ext cx="3744390" cy="349943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6" name="Picture 5" descr="A person taking a selfie&#10;&#10;Description automatically generated">
            <a:extLst>
              <a:ext uri="{FF2B5EF4-FFF2-40B4-BE49-F238E27FC236}">
                <a16:creationId xmlns:a16="http://schemas.microsoft.com/office/drawing/2014/main" id="{07D8D926-A456-4114-BBAD-B74E0B0BE1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93" y="353078"/>
            <a:ext cx="2213063" cy="281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110CE882-55A5-4BFC-8698-2C353D244C34}"/>
              </a:ext>
            </a:extLst>
          </p:cNvPr>
          <p:cNvSpPr/>
          <p:nvPr/>
        </p:nvSpPr>
        <p:spPr>
          <a:xfrm>
            <a:off x="2330956" y="325662"/>
            <a:ext cx="5389510" cy="949492"/>
          </a:xfrm>
          <a:prstGeom prst="wedgeRoundRectCallout">
            <a:avLst>
              <a:gd name="adj1" fmla="val -59266"/>
              <a:gd name="adj2" fmla="val 110396"/>
              <a:gd name="adj3" fmla="val 1666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One last time!</a:t>
            </a:r>
            <a:endParaRPr lang="el-GR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AF1F49-34DB-4EF3-B1F8-C9F4917A04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0694" y="3234217"/>
            <a:ext cx="2769889" cy="2607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D62B2B-A0CE-42CE-954D-FFF0D5151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64667" y="2095407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177E57-9B8E-4104-9C8D-F4C43BB25D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93611" y="5747360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06B284F-7395-4B81-8CDA-00A3223EEDD9}"/>
              </a:ext>
            </a:extLst>
          </p:cNvPr>
          <p:cNvSpPr/>
          <p:nvPr/>
        </p:nvSpPr>
        <p:spPr>
          <a:xfrm>
            <a:off x="4981851" y="4931752"/>
            <a:ext cx="39414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0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eight</a:t>
            </a:r>
            <a:endParaRPr lang="en-US" sz="10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61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4">
            <a:extLst>
              <a:ext uri="{FF2B5EF4-FFF2-40B4-BE49-F238E27FC236}">
                <a16:creationId xmlns:a16="http://schemas.microsoft.com/office/drawing/2014/main" id="{C2D8DD2B-9110-478C-8CED-B81FD8BB6B11}"/>
              </a:ext>
            </a:extLst>
          </p:cNvPr>
          <p:cNvSpPr/>
          <p:nvPr/>
        </p:nvSpPr>
        <p:spPr>
          <a:xfrm>
            <a:off x="227275" y="179429"/>
            <a:ext cx="7926125" cy="1618892"/>
          </a:xfrm>
          <a:prstGeom prst="wedgeRoundRectCallout">
            <a:avLst>
              <a:gd name="adj1" fmla="val 66897"/>
              <a:gd name="adj2" fmla="val 331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Let’s play again!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How fast can you shoot the right number?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FC8B67-D82E-4BD7-B70A-EF7E400DC8A5}"/>
              </a:ext>
            </a:extLst>
          </p:cNvPr>
          <p:cNvGrpSpPr/>
          <p:nvPr/>
        </p:nvGrpSpPr>
        <p:grpSpPr>
          <a:xfrm>
            <a:off x="2322310" y="2155782"/>
            <a:ext cx="3541702" cy="2546436"/>
            <a:chOff x="7386637" y="423182"/>
            <a:chExt cx="4476105" cy="34790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94524F-8F08-4E79-9E7D-EE4B4E521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6637" y="423182"/>
              <a:ext cx="4476105" cy="34790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7DD9685-FFF4-4CFB-87DC-C0FEE71E5F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2108" y="1328445"/>
              <a:ext cx="1259577" cy="834266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8B04FF1-0F60-4CF6-A2E6-6814C6E44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200" y="2632369"/>
            <a:ext cx="3547670" cy="2636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erson taking a selfie&#10;&#10;Description automatically generated">
            <a:extLst>
              <a:ext uri="{FF2B5EF4-FFF2-40B4-BE49-F238E27FC236}">
                <a16:creationId xmlns:a16="http://schemas.microsoft.com/office/drawing/2014/main" id="{526500C0-6778-4B1C-AFB7-4C0140FE7B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5429" y="179429"/>
            <a:ext cx="2213063" cy="281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49BA71-55C8-42A4-800F-4926517662E0}"/>
              </a:ext>
            </a:extLst>
          </p:cNvPr>
          <p:cNvSpPr txBox="1"/>
          <p:nvPr/>
        </p:nvSpPr>
        <p:spPr>
          <a:xfrm>
            <a:off x="739986" y="5399106"/>
            <a:ext cx="102480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Comic Sans MS" panose="030F0702030302020204" pitchFamily="66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Number Words - Early Math- Fruit Splat Game - Math Game (sheppardsoftware.com)</a:t>
            </a:r>
            <a:endParaRPr lang="en-US" sz="3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D4DF9A-5BE2-4A1C-ADD9-F1D6667B5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8720" y="19742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9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9CB27C-EB0B-4B97-935E-797AA127E0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" r="32338" b="13606"/>
          <a:stretch/>
        </p:blipFill>
        <p:spPr>
          <a:xfrm>
            <a:off x="2478157" y="1263808"/>
            <a:ext cx="4279688" cy="3193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4E7216DC-51CA-44AB-8AE2-AFE67D633BF3}"/>
              </a:ext>
            </a:extLst>
          </p:cNvPr>
          <p:cNvSpPr/>
          <p:nvPr/>
        </p:nvSpPr>
        <p:spPr>
          <a:xfrm>
            <a:off x="2210918" y="195593"/>
            <a:ext cx="5836920" cy="906513"/>
          </a:xfrm>
          <a:prstGeom prst="wedgeRoundRectCallout">
            <a:avLst>
              <a:gd name="adj1" fmla="val 63906"/>
              <a:gd name="adj2" fmla="val -57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Comic Sans MS" panose="030F0702030302020204" pitchFamily="66" charset="0"/>
              </a:rPr>
              <a:t>Happy birthday Tony!</a:t>
            </a:r>
            <a:endParaRPr lang="el-GR" sz="3600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person taking a selfie&#10;&#10;Description automatically generated">
            <a:extLst>
              <a:ext uri="{FF2B5EF4-FFF2-40B4-BE49-F238E27FC236}">
                <a16:creationId xmlns:a16="http://schemas.microsoft.com/office/drawing/2014/main" id="{A7914B28-90F4-44AC-B795-4E6EB59F0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3943" y="116816"/>
            <a:ext cx="3004549" cy="3819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ular Callout 3">
            <a:extLst>
              <a:ext uri="{FF2B5EF4-FFF2-40B4-BE49-F238E27FC236}">
                <a16:creationId xmlns:a16="http://schemas.microsoft.com/office/drawing/2014/main" id="{33C8DC85-8A39-4AB0-BE52-45C553A37E4A}"/>
              </a:ext>
            </a:extLst>
          </p:cNvPr>
          <p:cNvSpPr/>
          <p:nvPr/>
        </p:nvSpPr>
        <p:spPr>
          <a:xfrm>
            <a:off x="1219200" y="4635563"/>
            <a:ext cx="10787270" cy="2043007"/>
          </a:xfrm>
          <a:prstGeom prst="wedgeRoundRectCallout">
            <a:avLst>
              <a:gd name="adj1" fmla="val 28387"/>
              <a:gd name="adj2" fmla="val -1342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Comic Sans MS" panose="030F0702030302020204" pitchFamily="66" charset="0"/>
              </a:rPr>
              <a:t>How old is Tony? </a:t>
            </a:r>
          </a:p>
          <a:p>
            <a:pPr algn="ctr"/>
            <a:r>
              <a:rPr lang="en-GB" sz="3600" dirty="0">
                <a:latin typeface="Comic Sans MS" panose="030F0702030302020204" pitchFamily="66" charset="0"/>
              </a:rPr>
              <a:t>Watch the next video to remember how old is Tony, </a:t>
            </a:r>
            <a:r>
              <a:rPr lang="en-GB" sz="3600" dirty="0" err="1">
                <a:latin typeface="Comic Sans MS" panose="030F0702030302020204" pitchFamily="66" charset="0"/>
              </a:rPr>
              <a:t>Gogo</a:t>
            </a:r>
            <a:r>
              <a:rPr lang="en-GB" sz="3600" dirty="0">
                <a:latin typeface="Comic Sans MS" panose="030F0702030302020204" pitchFamily="66" charset="0"/>
              </a:rPr>
              <a:t> and Jenny!</a:t>
            </a:r>
            <a:endParaRPr lang="el-GR" sz="3600" dirty="0">
              <a:latin typeface="Comic Sans MS" panose="030F0702030302020204" pitchFamily="66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789A6C-862E-4E4D-9AD7-41B40DD48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6078" y="1508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3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go-Numbers- How old are you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2DE6D792-73EA-49CC-AA1F-B884A77A23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45744"/>
            <a:ext cx="11643360" cy="61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4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>
            <a:hlinkClick r:id="rId4" action="ppaction://hlinksldjump"/>
          </p:cNvPr>
          <p:cNvSpPr/>
          <p:nvPr/>
        </p:nvSpPr>
        <p:spPr>
          <a:xfrm>
            <a:off x="718791" y="2026909"/>
            <a:ext cx="2852413" cy="117197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I’m eight</a:t>
            </a:r>
            <a:endParaRPr lang="el-GR" sz="4000" dirty="0">
              <a:latin typeface="Comic Sans MS" panose="030F0702030302020204" pitchFamily="66" charset="0"/>
            </a:endParaRPr>
          </a:p>
        </p:txBody>
      </p:sp>
      <p:sp>
        <p:nvSpPr>
          <p:cNvPr id="7" name="Flowchart: Alternate Process 6">
            <a:hlinkClick r:id="rId5" action="ppaction://hlinksldjump"/>
          </p:cNvPr>
          <p:cNvSpPr/>
          <p:nvPr/>
        </p:nvSpPr>
        <p:spPr>
          <a:xfrm>
            <a:off x="8074665" y="2026908"/>
            <a:ext cx="3398543" cy="117197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I ‘m ten</a:t>
            </a:r>
            <a:endParaRPr lang="el-GR" sz="40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Free Girl Cliparts, Download Free Clip Art, Free Clip Art on Clipart Library">
            <a:extLst>
              <a:ext uri="{FF2B5EF4-FFF2-40B4-BE49-F238E27FC236}">
                <a16:creationId xmlns:a16="http://schemas.microsoft.com/office/drawing/2014/main" id="{A69B092C-5151-4102-8D99-9CB43F1BB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91" y="3415284"/>
            <a:ext cx="2857500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ree Girl Cliparts, Download Free Clip Art, Free Clip Art on Clipart Library">
            <a:extLst>
              <a:ext uri="{FF2B5EF4-FFF2-40B4-BE49-F238E27FC236}">
                <a16:creationId xmlns:a16="http://schemas.microsoft.com/office/drawing/2014/main" id="{3027611D-9D57-4ECF-9B27-65A3AD1C1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666" y="3415284"/>
            <a:ext cx="2857500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erson taking a selfie&#10;&#10;Description automatically generated">
            <a:extLst>
              <a:ext uri="{FF2B5EF4-FFF2-40B4-BE49-F238E27FC236}">
                <a16:creationId xmlns:a16="http://schemas.microsoft.com/office/drawing/2014/main" id="{45CF36BC-2469-4FF5-82ED-FB2F3975F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181" y="99986"/>
            <a:ext cx="1515866" cy="192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ounded Rectangular Callout 3">
            <a:extLst>
              <a:ext uri="{FF2B5EF4-FFF2-40B4-BE49-F238E27FC236}">
                <a16:creationId xmlns:a16="http://schemas.microsoft.com/office/drawing/2014/main" id="{7785DA21-9A95-4BBE-A149-6C84BBC9025F}"/>
              </a:ext>
            </a:extLst>
          </p:cNvPr>
          <p:cNvSpPr/>
          <p:nvPr/>
        </p:nvSpPr>
        <p:spPr>
          <a:xfrm>
            <a:off x="2847022" y="179429"/>
            <a:ext cx="8085143" cy="1298851"/>
          </a:xfrm>
          <a:prstGeom prst="wedgeRoundRectCallout">
            <a:avLst>
              <a:gd name="adj1" fmla="val -68912"/>
              <a:gd name="adj2" fmla="val 61523"/>
              <a:gd name="adj3" fmla="val 166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0" b="1" dirty="0">
                <a:solidFill>
                  <a:schemeClr val="tx1"/>
                </a:solidFill>
                <a:latin typeface="Comic Sans MS" panose="030F0702030302020204" pitchFamily="66" charset="0"/>
              </a:rPr>
              <a:t>How old is Emma? </a:t>
            </a:r>
          </a:p>
          <a:p>
            <a:pPr algn="ctr"/>
            <a:r>
              <a:rPr lang="en-GB" sz="4500" b="1" dirty="0">
                <a:solidFill>
                  <a:schemeClr val="tx1"/>
                </a:solidFill>
                <a:latin typeface="Comic Sans MS" panose="030F0702030302020204" pitchFamily="66" charset="0"/>
              </a:rPr>
              <a:t>Click on the right answer.</a:t>
            </a:r>
            <a:endParaRPr lang="el-GR" sz="45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Birthday Cake with Candles With Name Generator">
            <a:extLst>
              <a:ext uri="{FF2B5EF4-FFF2-40B4-BE49-F238E27FC236}">
                <a16:creationId xmlns:a16="http://schemas.microsoft.com/office/drawing/2014/main" id="{AAA5CFA2-4596-44A8-8E33-6515EC2D2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92" y="2147887"/>
            <a:ext cx="4154852" cy="3667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B9D3E2-AD49-4FE8-8952-DCCCDBB2F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08120" y="5967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6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023" y="978793"/>
            <a:ext cx="5354142" cy="4612799"/>
          </a:xfrm>
          <a:prstGeom prst="rect">
            <a:avLst/>
          </a:prstGeom>
        </p:spPr>
      </p:pic>
      <p:sp>
        <p:nvSpPr>
          <p:cNvPr id="4" name="Right Arrow 3">
            <a:hlinkClick r:id="rId5" action="ppaction://hlinksldjump"/>
          </p:cNvPr>
          <p:cNvSpPr/>
          <p:nvPr/>
        </p:nvSpPr>
        <p:spPr>
          <a:xfrm>
            <a:off x="9569003" y="5473521"/>
            <a:ext cx="1854558" cy="11977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Well done!">
            <a:hlinkClick r:id="" action="ppaction://media"/>
            <a:extLst>
              <a:ext uri="{FF2B5EF4-FFF2-40B4-BE49-F238E27FC236}">
                <a16:creationId xmlns:a16="http://schemas.microsoft.com/office/drawing/2014/main" id="{8DB110F8-94B2-46C6-B547-AFCF92643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8840" y="807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5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430" y="634821"/>
            <a:ext cx="4890216" cy="4890216"/>
          </a:xfrm>
          <a:prstGeom prst="rect">
            <a:avLst/>
          </a:prstGeom>
        </p:spPr>
      </p:pic>
      <p:sp>
        <p:nvSpPr>
          <p:cNvPr id="3" name="Left Arrow 2">
            <a:hlinkClick r:id="rId5" action="ppaction://hlinksldjump"/>
          </p:cNvPr>
          <p:cNvSpPr/>
          <p:nvPr/>
        </p:nvSpPr>
        <p:spPr>
          <a:xfrm>
            <a:off x="528034" y="5525037"/>
            <a:ext cx="1751527" cy="10947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79004C-ADD3-496F-8A46-0D59A5153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0160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8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>
            <a:hlinkClick r:id="rId4" action="ppaction://hlinksldjump"/>
          </p:cNvPr>
          <p:cNvSpPr/>
          <p:nvPr/>
        </p:nvSpPr>
        <p:spPr>
          <a:xfrm>
            <a:off x="762033" y="2452610"/>
            <a:ext cx="2852413" cy="117197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Comic Sans MS" panose="030F0702030302020204" pitchFamily="66" charset="0"/>
              </a:rPr>
              <a:t>I</a:t>
            </a:r>
            <a:r>
              <a:rPr lang="en-US" sz="4000" dirty="0">
                <a:latin typeface="Comic Sans MS" panose="030F0702030302020204" pitchFamily="66" charset="0"/>
              </a:rPr>
              <a:t>’m five</a:t>
            </a:r>
            <a:endParaRPr lang="el-GR" sz="4000" dirty="0">
              <a:latin typeface="Comic Sans MS" panose="030F0702030302020204" pitchFamily="66" charset="0"/>
            </a:endParaRPr>
          </a:p>
        </p:txBody>
      </p:sp>
      <p:sp>
        <p:nvSpPr>
          <p:cNvPr id="7" name="Flowchart: Alternate Process 6">
            <a:hlinkClick r:id="rId5" action="ppaction://hlinksldjump"/>
          </p:cNvPr>
          <p:cNvSpPr/>
          <p:nvPr/>
        </p:nvSpPr>
        <p:spPr>
          <a:xfrm>
            <a:off x="8912021" y="2457434"/>
            <a:ext cx="2852414" cy="117197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’m six</a:t>
            </a:r>
            <a:endParaRPr lang="el-GR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 descr="A person taking a selfie&#10;&#10;Description automatically generated">
            <a:extLst>
              <a:ext uri="{FF2B5EF4-FFF2-40B4-BE49-F238E27FC236}">
                <a16:creationId xmlns:a16="http://schemas.microsoft.com/office/drawing/2014/main" id="{C79B70DE-B77B-4A46-B67C-ACCB88AC40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181" y="99986"/>
            <a:ext cx="1515866" cy="192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ounded Rectangular Callout 3">
            <a:extLst>
              <a:ext uri="{FF2B5EF4-FFF2-40B4-BE49-F238E27FC236}">
                <a16:creationId xmlns:a16="http://schemas.microsoft.com/office/drawing/2014/main" id="{206BA055-2CB1-4BCA-8E6F-C6C853EC88BF}"/>
              </a:ext>
            </a:extLst>
          </p:cNvPr>
          <p:cNvSpPr/>
          <p:nvPr/>
        </p:nvSpPr>
        <p:spPr>
          <a:xfrm>
            <a:off x="2847023" y="179429"/>
            <a:ext cx="5836920" cy="906513"/>
          </a:xfrm>
          <a:prstGeom prst="wedgeRoundRectCallout">
            <a:avLst>
              <a:gd name="adj1" fmla="val -68912"/>
              <a:gd name="adj2" fmla="val 61523"/>
              <a:gd name="adj3" fmla="val 166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0" b="1" dirty="0">
                <a:solidFill>
                  <a:schemeClr val="tx1"/>
                </a:solidFill>
                <a:latin typeface="Comic Sans MS" panose="030F0702030302020204" pitchFamily="66" charset="0"/>
              </a:rPr>
              <a:t>How old is Jason?</a:t>
            </a:r>
            <a:endParaRPr lang="el-GR" sz="45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Birthday Cake With Candles - PacificStock">
            <a:extLst>
              <a:ext uri="{FF2B5EF4-FFF2-40B4-BE49-F238E27FC236}">
                <a16:creationId xmlns:a16="http://schemas.microsoft.com/office/drawing/2014/main" id="{30BC4E7C-67F8-42FA-8FDF-E35CDB75C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t="19167" r="1771" b="18541"/>
          <a:stretch/>
        </p:blipFill>
        <p:spPr bwMode="auto">
          <a:xfrm>
            <a:off x="4145094" y="2014637"/>
            <a:ext cx="4436270" cy="427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chool Boy, School Vector, Boy Vector, Boy Clipart PNG Transparent Clipart  Image and PSD File for Free Download | School boy, Kids vector, Cartoons png">
            <a:extLst>
              <a:ext uri="{FF2B5EF4-FFF2-40B4-BE49-F238E27FC236}">
                <a16:creationId xmlns:a16="http://schemas.microsoft.com/office/drawing/2014/main" id="{35D286D7-93DE-4F73-961E-392817A88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06" y="3858589"/>
            <a:ext cx="2534592" cy="254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chool Boy, School Vector, Boy Vector, Boy Clipart PNG Transparent Clipart  Image and PSD File for Free Download | School boy, Kids vector, Cartoons png">
            <a:extLst>
              <a:ext uri="{FF2B5EF4-FFF2-40B4-BE49-F238E27FC236}">
                <a16:creationId xmlns:a16="http://schemas.microsoft.com/office/drawing/2014/main" id="{5096B1CD-0731-4110-A922-6C83490CE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932" y="3858588"/>
            <a:ext cx="2534592" cy="254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20100E-E434-4B23-8337-D76DDF680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44977" y="4535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4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2DD0C21-8FEE-4C18-8789-CC8ABE206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B51757-7607-4CEA-A0EE-3C5BDC2C1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8"/>
            <a:ext cx="12188952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Numbers</a:t>
            </a:r>
            <a:br>
              <a:rPr lang="en-US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l-GR" dirty="0">
              <a:solidFill>
                <a:srgbClr val="FFFFFF"/>
              </a:solidFill>
              <a:cs typeface="Aharoni" panose="02010803020104030203" pitchFamily="2" charset="-79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1DB47D7-0BDC-4BB4-8E39-7F05171722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466"/>
          <a:stretch/>
        </p:blipFill>
        <p:spPr>
          <a:xfrm>
            <a:off x="1793057" y="640080"/>
            <a:ext cx="8600081" cy="330645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F39256-F095-41C8-8707-6C1A665E8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406507" y="5220212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FB99E1-A5DF-4F48-B464-AFB9FF475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943" y="1371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624" y="1124512"/>
            <a:ext cx="5352752" cy="4608975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0194" y="5082835"/>
            <a:ext cx="1877731" cy="1249788"/>
          </a:xfrm>
          <a:prstGeom prst="rect">
            <a:avLst/>
          </a:prstGeom>
        </p:spPr>
      </p:pic>
      <p:pic>
        <p:nvPicPr>
          <p:cNvPr id="4" name="Well done!">
            <a:hlinkClick r:id="" action="ppaction://media"/>
            <a:extLst>
              <a:ext uri="{FF2B5EF4-FFF2-40B4-BE49-F238E27FC236}">
                <a16:creationId xmlns:a16="http://schemas.microsoft.com/office/drawing/2014/main" id="{7383C5B1-73EE-4911-968E-99556FC22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68840" y="807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92" y="984292"/>
            <a:ext cx="4889416" cy="4889416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792" y="5315875"/>
            <a:ext cx="1767993" cy="111566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7E38C6-E607-477C-BBBD-EC025D894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0160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6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>
            <a:hlinkClick r:id="rId4" action="ppaction://hlinksldjump"/>
          </p:cNvPr>
          <p:cNvSpPr/>
          <p:nvPr/>
        </p:nvSpPr>
        <p:spPr>
          <a:xfrm>
            <a:off x="1227316" y="2678737"/>
            <a:ext cx="2588653" cy="121061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Comic Sans MS" panose="030F0702030302020204" pitchFamily="66" charset="0"/>
              </a:rPr>
              <a:t>I</a:t>
            </a:r>
            <a:r>
              <a:rPr lang="en-US" sz="4000" dirty="0">
                <a:latin typeface="Comic Sans MS" panose="030F0702030302020204" pitchFamily="66" charset="0"/>
              </a:rPr>
              <a:t>’m two</a:t>
            </a:r>
            <a:endParaRPr lang="el-GR" sz="4000" dirty="0">
              <a:latin typeface="Comic Sans MS" panose="030F0702030302020204" pitchFamily="66" charset="0"/>
            </a:endParaRPr>
          </a:p>
        </p:txBody>
      </p:sp>
      <p:sp>
        <p:nvSpPr>
          <p:cNvPr id="6" name="Flowchart: Alternate Process 5">
            <a:hlinkClick r:id="rId5" action="ppaction://hlinksldjump"/>
          </p:cNvPr>
          <p:cNvSpPr/>
          <p:nvPr/>
        </p:nvSpPr>
        <p:spPr>
          <a:xfrm>
            <a:off x="8601342" y="2678737"/>
            <a:ext cx="2588653" cy="121061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Comic Sans MS" panose="030F0702030302020204" pitchFamily="66" charset="0"/>
              </a:rPr>
              <a:t>I</a:t>
            </a:r>
            <a:r>
              <a:rPr lang="en-US" sz="4000" dirty="0">
                <a:latin typeface="Comic Sans MS" panose="030F0702030302020204" pitchFamily="66" charset="0"/>
              </a:rPr>
              <a:t>’m three</a:t>
            </a:r>
            <a:endParaRPr lang="el-GR" sz="4000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 descr="Chocolate Birthday Cake With 3 Blue And White Candles Lit On A Small Green  Plate Surrounded">
            <a:extLst>
              <a:ext uri="{FF2B5EF4-FFF2-40B4-BE49-F238E27FC236}">
                <a16:creationId xmlns:a16="http://schemas.microsoft.com/office/drawing/2014/main" id="{EB4B7E2A-0296-41F9-AE7D-E521FD23F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31"/>
          <a:stretch/>
        </p:blipFill>
        <p:spPr bwMode="auto">
          <a:xfrm>
            <a:off x="4786313" y="2673103"/>
            <a:ext cx="3000375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Girl clipart free download clip art on - Cliparting.com">
            <a:extLst>
              <a:ext uri="{FF2B5EF4-FFF2-40B4-BE49-F238E27FC236}">
                <a16:creationId xmlns:a16="http://schemas.microsoft.com/office/drawing/2014/main" id="{CFC88E71-BD79-4256-B352-493DF2687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2740" y="4003651"/>
            <a:ext cx="1845601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irl clipart free download clip art on - Cliparting.com">
            <a:extLst>
              <a:ext uri="{FF2B5EF4-FFF2-40B4-BE49-F238E27FC236}">
                <a16:creationId xmlns:a16="http://schemas.microsoft.com/office/drawing/2014/main" id="{C46C950B-A281-4B5C-8F55-6F0EB6FC8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72867" y="4003651"/>
            <a:ext cx="1845601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erson taking a selfie&#10;&#10;Description automatically generated">
            <a:extLst>
              <a:ext uri="{FF2B5EF4-FFF2-40B4-BE49-F238E27FC236}">
                <a16:creationId xmlns:a16="http://schemas.microsoft.com/office/drawing/2014/main" id="{592876B7-1DC2-43BD-8157-32AFD559C1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181" y="99985"/>
            <a:ext cx="1938728" cy="2464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ounded Rectangular Callout 3">
            <a:extLst>
              <a:ext uri="{FF2B5EF4-FFF2-40B4-BE49-F238E27FC236}">
                <a16:creationId xmlns:a16="http://schemas.microsoft.com/office/drawing/2014/main" id="{DF2E31E4-CD02-49F5-984E-D6CB086475F6}"/>
              </a:ext>
            </a:extLst>
          </p:cNvPr>
          <p:cNvSpPr/>
          <p:nvPr/>
        </p:nvSpPr>
        <p:spPr>
          <a:xfrm>
            <a:off x="2847023" y="179429"/>
            <a:ext cx="5836920" cy="906513"/>
          </a:xfrm>
          <a:prstGeom prst="wedgeRoundRectCallout">
            <a:avLst>
              <a:gd name="adj1" fmla="val -68912"/>
              <a:gd name="adj2" fmla="val 61523"/>
              <a:gd name="adj3" fmla="val 166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0" b="1" dirty="0">
                <a:solidFill>
                  <a:schemeClr val="tx1"/>
                </a:solidFill>
                <a:latin typeface="Comic Sans MS" panose="030F0702030302020204" pitchFamily="66" charset="0"/>
              </a:rPr>
              <a:t>How old is </a:t>
            </a:r>
            <a:r>
              <a:rPr lang="en-GB" sz="45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Roza</a:t>
            </a:r>
            <a:r>
              <a:rPr lang="en-GB" sz="45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l-GR" sz="45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98F94C-3629-4533-827F-9881AA451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8972867" y="526178"/>
            <a:ext cx="609600" cy="55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0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624" y="1124512"/>
            <a:ext cx="5352752" cy="4608975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0194" y="5108593"/>
            <a:ext cx="1877731" cy="1249788"/>
          </a:xfrm>
          <a:prstGeom prst="rect">
            <a:avLst/>
          </a:prstGeom>
        </p:spPr>
      </p:pic>
      <p:pic>
        <p:nvPicPr>
          <p:cNvPr id="4" name="Well done!">
            <a:hlinkClick r:id="" action="ppaction://media"/>
            <a:extLst>
              <a:ext uri="{FF2B5EF4-FFF2-40B4-BE49-F238E27FC236}">
                <a16:creationId xmlns:a16="http://schemas.microsoft.com/office/drawing/2014/main" id="{7D9E7472-8B84-4AFF-89C8-1952A180D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68840" y="807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8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92" y="984292"/>
            <a:ext cx="4889416" cy="4889416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792" y="5315875"/>
            <a:ext cx="1767993" cy="111566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444BBF-FFE7-4A09-A325-61836D2D3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0160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>
            <a:hlinkClick r:id="rId4" action="ppaction://hlinksldjump"/>
          </p:cNvPr>
          <p:cNvSpPr/>
          <p:nvPr/>
        </p:nvSpPr>
        <p:spPr>
          <a:xfrm>
            <a:off x="1227316" y="2678737"/>
            <a:ext cx="2588653" cy="121061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Comic Sans MS" panose="030F0702030302020204" pitchFamily="66" charset="0"/>
              </a:rPr>
              <a:t>I</a:t>
            </a:r>
            <a:r>
              <a:rPr lang="en-US" sz="4000" dirty="0">
                <a:latin typeface="Comic Sans MS" panose="030F0702030302020204" pitchFamily="66" charset="0"/>
              </a:rPr>
              <a:t>’m eight</a:t>
            </a:r>
            <a:endParaRPr lang="el-GR" sz="4000" dirty="0">
              <a:latin typeface="Comic Sans MS" panose="030F0702030302020204" pitchFamily="66" charset="0"/>
            </a:endParaRPr>
          </a:p>
        </p:txBody>
      </p:sp>
      <p:sp>
        <p:nvSpPr>
          <p:cNvPr id="6" name="Flowchart: Alternate Process 5">
            <a:hlinkClick r:id="rId5" action="ppaction://hlinksldjump"/>
          </p:cNvPr>
          <p:cNvSpPr/>
          <p:nvPr/>
        </p:nvSpPr>
        <p:spPr>
          <a:xfrm>
            <a:off x="8601342" y="2678737"/>
            <a:ext cx="2588653" cy="121061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Comic Sans MS" panose="030F0702030302020204" pitchFamily="66" charset="0"/>
              </a:rPr>
              <a:t>I’m ten</a:t>
            </a:r>
            <a:endParaRPr lang="el-GR" sz="4000" dirty="0">
              <a:latin typeface="Comic Sans MS" panose="030F0702030302020204" pitchFamily="66" charset="0"/>
            </a:endParaRPr>
          </a:p>
        </p:txBody>
      </p:sp>
      <p:pic>
        <p:nvPicPr>
          <p:cNvPr id="10" name="Picture 9" descr="A person taking a selfie&#10;&#10;Description automatically generated">
            <a:extLst>
              <a:ext uri="{FF2B5EF4-FFF2-40B4-BE49-F238E27FC236}">
                <a16:creationId xmlns:a16="http://schemas.microsoft.com/office/drawing/2014/main" id="{545C834C-DB8E-436C-A07F-4D374CD219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181" y="99985"/>
            <a:ext cx="1938728" cy="2464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ounded Rectangular Callout 3">
            <a:extLst>
              <a:ext uri="{FF2B5EF4-FFF2-40B4-BE49-F238E27FC236}">
                <a16:creationId xmlns:a16="http://schemas.microsoft.com/office/drawing/2014/main" id="{177583D0-2073-46BD-B1F6-F417AC7FABDA}"/>
              </a:ext>
            </a:extLst>
          </p:cNvPr>
          <p:cNvSpPr/>
          <p:nvPr/>
        </p:nvSpPr>
        <p:spPr>
          <a:xfrm>
            <a:off x="2847022" y="179429"/>
            <a:ext cx="7006105" cy="1159391"/>
          </a:xfrm>
          <a:prstGeom prst="wedgeRoundRectCallout">
            <a:avLst>
              <a:gd name="adj1" fmla="val -68912"/>
              <a:gd name="adj2" fmla="val 61523"/>
              <a:gd name="adj3" fmla="val 166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0" b="1" dirty="0">
                <a:solidFill>
                  <a:schemeClr val="tx1"/>
                </a:solidFill>
                <a:latin typeface="Comic Sans MS" panose="030F0702030302020204" pitchFamily="66" charset="0"/>
              </a:rPr>
              <a:t>How old is Peter?</a:t>
            </a:r>
            <a:endParaRPr lang="el-GR" sz="45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Smiling Boy, Boy Clipart, Boy, Smile PNG Transparent Clipart Image and PSD  File for Free Download | Cartoon clip art, Cartoon boy, Cartoon illustration">
            <a:extLst>
              <a:ext uri="{FF2B5EF4-FFF2-40B4-BE49-F238E27FC236}">
                <a16:creationId xmlns:a16="http://schemas.microsoft.com/office/drawing/2014/main" id="{8F03C1AE-526D-4565-8BDC-FDDCF1B6C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342" y="4003652"/>
            <a:ext cx="17526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miling Boy, Boy Clipart, Boy, Smile PNG Transparent Clipart Image and PSD  File for Free Download | Cartoon clip art, Cartoon boy, Cartoon illustration">
            <a:extLst>
              <a:ext uri="{FF2B5EF4-FFF2-40B4-BE49-F238E27FC236}">
                <a16:creationId xmlns:a16="http://schemas.microsoft.com/office/drawing/2014/main" id="{6F64CA6E-3B13-4C68-B6CA-89D415FD8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368" y="4068721"/>
            <a:ext cx="17526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e Of Birthday Cake With Lots Of Candles | Birthday Cakes">
            <a:extLst>
              <a:ext uri="{FF2B5EF4-FFF2-40B4-BE49-F238E27FC236}">
                <a16:creationId xmlns:a16="http://schemas.microsoft.com/office/drawing/2014/main" id="{9CDA4BC5-41A8-4712-90FF-9B219CB75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14" y="3116058"/>
            <a:ext cx="3180277" cy="233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E8A964-7CF5-4EF3-B1A9-F48389684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30120" y="4543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4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92" y="984292"/>
            <a:ext cx="4889416" cy="4889416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792" y="5315875"/>
            <a:ext cx="1767993" cy="111566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1FF98F-800B-488F-B3B7-57E986217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0160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2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624" y="1124512"/>
            <a:ext cx="5352752" cy="4608975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0194" y="5108593"/>
            <a:ext cx="1877731" cy="1249788"/>
          </a:xfrm>
          <a:prstGeom prst="rect">
            <a:avLst/>
          </a:prstGeom>
        </p:spPr>
      </p:pic>
      <p:pic>
        <p:nvPicPr>
          <p:cNvPr id="4" name="Well done!">
            <a:hlinkClick r:id="" action="ppaction://media"/>
            <a:extLst>
              <a:ext uri="{FF2B5EF4-FFF2-40B4-BE49-F238E27FC236}">
                <a16:creationId xmlns:a16="http://schemas.microsoft.com/office/drawing/2014/main" id="{35404A2D-4C39-4D0C-9644-83F4A0BB9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68840" y="807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9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EBE806-93A7-4726-911D-6B0F2CD56811}"/>
              </a:ext>
            </a:extLst>
          </p:cNvPr>
          <p:cNvSpPr txBox="1"/>
          <p:nvPr/>
        </p:nvSpPr>
        <p:spPr>
          <a:xfrm>
            <a:off x="349048" y="5492911"/>
            <a:ext cx="11312865" cy="1511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28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https://www.eslgamesplus.com/age-how-old-esl-interactive-board-game/</a:t>
            </a:r>
            <a:endParaRPr lang="en-GB" sz="28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E5F5BE-47AE-43BD-8D5C-1A7C73506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048" y="115128"/>
            <a:ext cx="3424894" cy="2625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E7C02C-F7DC-415A-82AA-CC1E5FE99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4691" y="52954"/>
            <a:ext cx="4362814" cy="3313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BA31C3-0930-44D0-9AA4-748922B896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678" y="732096"/>
            <a:ext cx="3323274" cy="2625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B84985-65FD-4CD0-BA64-627E6C6596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2752599"/>
            <a:ext cx="1776628" cy="2728743"/>
          </a:xfrm>
          <a:prstGeom prst="rect">
            <a:avLst/>
          </a:prstGeom>
        </p:spPr>
      </p:pic>
      <p:sp>
        <p:nvSpPr>
          <p:cNvPr id="11" name="Rounded Rectangular Callout 3">
            <a:extLst>
              <a:ext uri="{FF2B5EF4-FFF2-40B4-BE49-F238E27FC236}">
                <a16:creationId xmlns:a16="http://schemas.microsoft.com/office/drawing/2014/main" id="{9BB92E6D-66EA-4E2B-9455-6971A7A8B85C}"/>
              </a:ext>
            </a:extLst>
          </p:cNvPr>
          <p:cNvSpPr/>
          <p:nvPr/>
        </p:nvSpPr>
        <p:spPr>
          <a:xfrm>
            <a:off x="2061495" y="3582859"/>
            <a:ext cx="9600418" cy="2329920"/>
          </a:xfrm>
          <a:prstGeom prst="wedgeRoundRectCallout">
            <a:avLst>
              <a:gd name="adj1" fmla="val -59613"/>
              <a:gd name="adj2" fmla="val -393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The pirate board game! “How old are you?” – “How old is she?- How old is he?”. </a:t>
            </a:r>
          </a:p>
          <a:p>
            <a:pPr algn="ctr"/>
            <a:r>
              <a:rPr lang="en-US" sz="3600" dirty="0">
                <a:latin typeface="Comic Sans MS" panose="030F0702030302020204" pitchFamily="66" charset="0"/>
              </a:rPr>
              <a:t>Click on the link and then click on the dice to play!</a:t>
            </a:r>
            <a:endParaRPr lang="el-GR" sz="3600" dirty="0">
              <a:latin typeface="Comic Sans MS" panose="030F0702030302020204" pitchFamily="66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79D34F-4AD2-4E38-9F0E-877FBDEDD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34640" y="2896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0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444488" y="282207"/>
            <a:ext cx="7348992" cy="1175532"/>
          </a:xfrm>
          <a:prstGeom prst="wedgeRoundRectCallout">
            <a:avLst>
              <a:gd name="adj1" fmla="val 63906"/>
              <a:gd name="adj2" fmla="val -57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Comic Sans MS" panose="030F0702030302020204" pitchFamily="66" charset="0"/>
              </a:rPr>
              <a:t>Wow! More games! Choose what you want to play!</a:t>
            </a:r>
            <a:endParaRPr lang="el-GR" sz="3600" dirty="0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881BA1-E574-432E-B995-D001F86237E0}"/>
              </a:ext>
            </a:extLst>
          </p:cNvPr>
          <p:cNvSpPr txBox="1"/>
          <p:nvPr/>
        </p:nvSpPr>
        <p:spPr>
          <a:xfrm>
            <a:off x="503508" y="1586701"/>
            <a:ext cx="8686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hlinkClick r:id="rId4"/>
              </a:rPr>
              <a:t>Numbers 1-10 | </a:t>
            </a:r>
            <a:r>
              <a:rPr lang="en-US" sz="3000" b="1" dirty="0" err="1">
                <a:latin typeface="Comic Sans MS" panose="030F0702030302020204" pitchFamily="66" charset="0"/>
                <a:hlinkClick r:id="rId4"/>
              </a:rPr>
              <a:t>LearnEnglish</a:t>
            </a:r>
            <a:r>
              <a:rPr lang="en-US" sz="3000" b="1" dirty="0">
                <a:latin typeface="Comic Sans MS" panose="030F0702030302020204" pitchFamily="66" charset="0"/>
                <a:hlinkClick r:id="rId4"/>
              </a:rPr>
              <a:t> Kids | British Council</a:t>
            </a:r>
            <a:endParaRPr lang="en-US" sz="3000" b="1" dirty="0">
              <a:latin typeface="Comic Sans MS" panose="030F0702030302020204" pitchFamily="66" charset="0"/>
            </a:endParaRPr>
          </a:p>
        </p:txBody>
      </p:sp>
      <p:pic>
        <p:nvPicPr>
          <p:cNvPr id="8" name="Picture 7" descr="A person taking a selfie&#10;&#10;Description automatically generated">
            <a:extLst>
              <a:ext uri="{FF2B5EF4-FFF2-40B4-BE49-F238E27FC236}">
                <a16:creationId xmlns:a16="http://schemas.microsoft.com/office/drawing/2014/main" id="{8F77C01C-C436-430A-9739-2805D9C97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5429" y="179429"/>
            <a:ext cx="2213063" cy="281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EC01E2-D806-41B3-9924-C6BC8BD81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3171661"/>
            <a:ext cx="2951033" cy="35239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EA74A8-E128-4F36-885E-26074EDDD3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5419" y="3110701"/>
            <a:ext cx="3484817" cy="35241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03D194-5BF6-4A14-88D8-06B81A1DC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2622" y="3121568"/>
            <a:ext cx="3682069" cy="352414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0F71DB-EAF4-47D2-A06A-D14E72D9D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96255" y="2142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5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4">
            <a:extLst>
              <a:ext uri="{FF2B5EF4-FFF2-40B4-BE49-F238E27FC236}">
                <a16:creationId xmlns:a16="http://schemas.microsoft.com/office/drawing/2014/main" id="{3700F3D0-D641-40F2-B177-C2645662597E}"/>
              </a:ext>
            </a:extLst>
          </p:cNvPr>
          <p:cNvSpPr/>
          <p:nvPr/>
        </p:nvSpPr>
        <p:spPr>
          <a:xfrm>
            <a:off x="764882" y="235811"/>
            <a:ext cx="6956718" cy="1570411"/>
          </a:xfrm>
          <a:prstGeom prst="wedgeRoundRectCallout">
            <a:avLst>
              <a:gd name="adj1" fmla="val 68592"/>
              <a:gd name="adj2" fmla="val 1824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Let’s hear two songs to remember numbers 1-10!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3825C2-57A5-4438-863D-CC01B7F6D329}"/>
              </a:ext>
            </a:extLst>
          </p:cNvPr>
          <p:cNvSpPr txBox="1"/>
          <p:nvPr/>
        </p:nvSpPr>
        <p:spPr>
          <a:xfrm>
            <a:off x="308652" y="2193613"/>
            <a:ext cx="6096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hlinkClick r:id="rId4"/>
              </a:rPr>
              <a:t>How Many Fingers? | Kids Songs | Super Simple Songs - YouTube</a:t>
            </a:r>
            <a:endParaRPr lang="en-US" sz="25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A1C89C-9564-46ED-A13F-D006A7CF2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52" y="3222471"/>
            <a:ext cx="4963524" cy="281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087D61-FD76-49CC-9194-2573ECCAE51B}"/>
              </a:ext>
            </a:extLst>
          </p:cNvPr>
          <p:cNvSpPr txBox="1"/>
          <p:nvPr/>
        </p:nvSpPr>
        <p:spPr>
          <a:xfrm>
            <a:off x="5478698" y="5412401"/>
            <a:ext cx="671330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hlinkClick r:id="rId6"/>
              </a:rPr>
              <a:t>Ten Little Indians Nursery Rhyme | Popular Number Nursery Rhymes For Children by </a:t>
            </a:r>
            <a:r>
              <a:rPr lang="en-US" sz="2500" b="1" dirty="0" err="1">
                <a:hlinkClick r:id="rId6"/>
              </a:rPr>
              <a:t>ChuChu</a:t>
            </a:r>
            <a:r>
              <a:rPr lang="en-US" sz="2500" b="1" dirty="0">
                <a:hlinkClick r:id="rId6"/>
              </a:rPr>
              <a:t> TV - YouTube</a:t>
            </a:r>
            <a:endParaRPr lang="en-US" sz="25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6066CF-D32B-4CAC-9860-C6C018FABF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4652" y="2917269"/>
            <a:ext cx="4363932" cy="2454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erson taking a selfie&#10;&#10;Description automatically generated">
            <a:extLst>
              <a:ext uri="{FF2B5EF4-FFF2-40B4-BE49-F238E27FC236}">
                <a16:creationId xmlns:a16="http://schemas.microsoft.com/office/drawing/2014/main" id="{566CA923-83D0-4109-9534-C60B291DD8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5349" y="104092"/>
            <a:ext cx="2213063" cy="281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BFCFD9E7-976A-492E-82D2-4A939DB717AD}"/>
              </a:ext>
            </a:extLst>
          </p:cNvPr>
          <p:cNvSpPr/>
          <p:nvPr/>
        </p:nvSpPr>
        <p:spPr>
          <a:xfrm rot="12866651">
            <a:off x="4670822" y="2808662"/>
            <a:ext cx="1036963" cy="3736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9FEC0D9-0C13-49AC-935E-566CED15B896}"/>
              </a:ext>
            </a:extLst>
          </p:cNvPr>
          <p:cNvSpPr/>
          <p:nvPr/>
        </p:nvSpPr>
        <p:spPr>
          <a:xfrm rot="2682769">
            <a:off x="5303627" y="4922490"/>
            <a:ext cx="1036963" cy="3736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232CB1-F39B-4CFC-8CBF-D291FD27E9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73674" y="329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2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10" grpId="0"/>
      <p:bldP spid="14" grpId="0" animBg="1"/>
      <p:bldP spid="14" grpId="1" animBg="1"/>
      <p:bldP spid="15" grpId="0" animBg="1"/>
      <p:bldP spid="15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8C5AC0-9D6C-4802-A757-97B67BFDE98C}"/>
              </a:ext>
            </a:extLst>
          </p:cNvPr>
          <p:cNvSpPr txBox="1"/>
          <p:nvPr/>
        </p:nvSpPr>
        <p:spPr>
          <a:xfrm>
            <a:off x="7010399" y="3066274"/>
            <a:ext cx="518160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Comic Sans MS" panose="030F0702030302020204" pitchFamily="66" charset="0"/>
                <a:hlinkClick r:id="rId2"/>
              </a:rPr>
              <a:t>Spell the number words 0-10 - </a:t>
            </a:r>
            <a:r>
              <a:rPr lang="en-US" sz="2500" dirty="0" err="1">
                <a:latin typeface="Comic Sans MS" panose="030F0702030302020204" pitchFamily="66" charset="0"/>
                <a:hlinkClick r:id="rId2"/>
              </a:rPr>
              <a:t>Αν</a:t>
            </a:r>
            <a:r>
              <a:rPr lang="en-US" sz="2500" dirty="0">
                <a:latin typeface="Comic Sans MS" panose="030F0702030302020204" pitchFamily="66" charset="0"/>
                <a:hlinkClick r:id="rId2"/>
              </a:rPr>
              <a:t>αγραμματισμός (wordwall.net)</a:t>
            </a:r>
            <a:endParaRPr lang="en-US" sz="25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213FF-D7E4-4898-A853-88227438A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944" y="232937"/>
            <a:ext cx="3782171" cy="2716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2CBCB7-6952-4376-91EF-3450AD911A70}"/>
              </a:ext>
            </a:extLst>
          </p:cNvPr>
          <p:cNvSpPr txBox="1"/>
          <p:nvPr/>
        </p:nvSpPr>
        <p:spPr>
          <a:xfrm>
            <a:off x="324045" y="2998113"/>
            <a:ext cx="60935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omic Sans MS" panose="030F0702030302020204" pitchFamily="66" charset="0"/>
                <a:hlinkClick r:id="rId4"/>
              </a:rPr>
              <a:t>Numbers 1-10 - </a:t>
            </a:r>
            <a:r>
              <a:rPr lang="el-GR" sz="2500" b="1" dirty="0">
                <a:latin typeface="Comic Sans MS" panose="030F0702030302020204" pitchFamily="66" charset="0"/>
                <a:hlinkClick r:id="rId4"/>
              </a:rPr>
              <a:t>Τηλεπαιχνίδι (</a:t>
            </a:r>
            <a:r>
              <a:rPr lang="en-US" sz="2500" b="1" dirty="0">
                <a:latin typeface="Comic Sans MS" panose="030F0702030302020204" pitchFamily="66" charset="0"/>
                <a:hlinkClick r:id="rId4"/>
              </a:rPr>
              <a:t>wordwall.net)</a:t>
            </a:r>
            <a:endParaRPr lang="en-US" sz="2500" b="1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25E6AC-9719-459D-A182-C7DA3C761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09" y="667591"/>
            <a:ext cx="4307949" cy="202922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257D2D-91B3-4AFE-99E9-E3F9953EB0DA}"/>
              </a:ext>
            </a:extLst>
          </p:cNvPr>
          <p:cNvSpPr txBox="1">
            <a:spLocks/>
          </p:cNvSpPr>
          <p:nvPr/>
        </p:nvSpPr>
        <p:spPr>
          <a:xfrm>
            <a:off x="651207" y="4161182"/>
            <a:ext cx="11532675" cy="217335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https://www.agendaweb.org/exercises/vocabulary/audio/numbers-1</a:t>
            </a:r>
            <a:endParaRPr lang="en-US" sz="2500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Numbers 1-10 (Unscramble) worksheet (liveworksheets.com)</a:t>
            </a:r>
            <a:endParaRPr lang="en-US" sz="2500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https://agendaweb.org/exercises/vocabulary/numbers-1-10</a:t>
            </a:r>
            <a:endParaRPr lang="en-US" sz="2500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https://agendaweb.org/exercises/vocabulary/numbers-write</a:t>
            </a:r>
            <a:endParaRPr lang="en-US" sz="2500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endParaRPr lang="el-G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84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23489" y="205473"/>
            <a:ext cx="8433871" cy="1531887"/>
          </a:xfrm>
          <a:prstGeom prst="wedgeRoundRectCallout">
            <a:avLst>
              <a:gd name="adj1" fmla="val 55319"/>
              <a:gd name="adj2" fmla="val 228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Comic Sans MS" panose="030F0702030302020204" pitchFamily="66" charset="0"/>
              </a:rPr>
              <a:t>Time to say goodbye with a song! </a:t>
            </a:r>
          </a:p>
          <a:p>
            <a:pPr algn="ctr"/>
            <a:r>
              <a:rPr lang="en-US" sz="3500" b="1" dirty="0">
                <a:latin typeface="Comic Sans MS" panose="030F0702030302020204" pitchFamily="66" charset="0"/>
              </a:rPr>
              <a:t>Let’s sing along!</a:t>
            </a:r>
            <a:endParaRPr lang="el-GR" sz="35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person taking a selfie&#10;&#10;Description automatically generated">
            <a:extLst>
              <a:ext uri="{FF2B5EF4-FFF2-40B4-BE49-F238E27FC236}">
                <a16:creationId xmlns:a16="http://schemas.microsoft.com/office/drawing/2014/main" id="{C37991D6-7F45-40FE-8FAA-B0023661C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5230" y="9267"/>
            <a:ext cx="2213063" cy="281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679FC8-9B0E-449B-BD52-3D61FCAF2E19}"/>
              </a:ext>
            </a:extLst>
          </p:cNvPr>
          <p:cNvSpPr txBox="1"/>
          <p:nvPr/>
        </p:nvSpPr>
        <p:spPr>
          <a:xfrm>
            <a:off x="619539" y="5658773"/>
            <a:ext cx="1095292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🐟 </a:t>
            </a:r>
            <a:r>
              <a:rPr lang="en-US" sz="2500" b="1" dirty="0">
                <a:latin typeface="Comic Sans MS" panose="030F0702030302020204" pitchFamily="66" charset="0"/>
                <a:hlinkClick r:id="rId5"/>
              </a:rPr>
              <a:t>Once I Caught a Fish Alive 🐟 THE BEST Songs for Children | </a:t>
            </a:r>
            <a:r>
              <a:rPr lang="en-US" sz="2500" b="1" dirty="0" err="1">
                <a:latin typeface="Comic Sans MS" panose="030F0702030302020204" pitchFamily="66" charset="0"/>
                <a:hlinkClick r:id="rId5"/>
              </a:rPr>
              <a:t>LooLoo</a:t>
            </a:r>
            <a:r>
              <a:rPr lang="en-US" sz="2500" b="1" dirty="0">
                <a:latin typeface="Comic Sans MS" panose="030F0702030302020204" pitchFamily="66" charset="0"/>
                <a:hlinkClick r:id="rId5"/>
              </a:rPr>
              <a:t> Kids - YouTube</a:t>
            </a:r>
            <a:endParaRPr lang="en-US" sz="25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B2C8AA-3C69-4D04-85B2-66C117E47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8147" y="1959754"/>
            <a:ext cx="7605373" cy="3476625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E89523-6335-41FB-AE02-2DF3E63B9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72914" y="3164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taking a selfie&#10;&#10;Description automatically generated">
            <a:extLst>
              <a:ext uri="{FF2B5EF4-FFF2-40B4-BE49-F238E27FC236}">
                <a16:creationId xmlns:a16="http://schemas.microsoft.com/office/drawing/2014/main" id="{C37991D6-7F45-40FE-8FAA-B0023661C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776" y="2326271"/>
            <a:ext cx="2665837" cy="3388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25,285 Thank You Photos - Free &amp; Royalty-Free Stock Photos from Dreamstime">
            <a:extLst>
              <a:ext uri="{FF2B5EF4-FFF2-40B4-BE49-F238E27FC236}">
                <a16:creationId xmlns:a16="http://schemas.microsoft.com/office/drawing/2014/main" id="{8F91F56F-9BEB-4246-B23E-E052738F2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424" y="1899552"/>
            <a:ext cx="7620000" cy="4752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23489" y="205473"/>
            <a:ext cx="8433871" cy="1531887"/>
          </a:xfrm>
          <a:prstGeom prst="wedgeRoundRectCallout">
            <a:avLst>
              <a:gd name="adj1" fmla="val 55680"/>
              <a:gd name="adj2" fmla="val 10844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latin typeface="Comic Sans MS" panose="030F0702030302020204" pitchFamily="66" charset="0"/>
              </a:rPr>
              <a:t>Thank you very much children!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latin typeface="Comic Sans MS" panose="030F0702030302020204" pitchFamily="66" charset="0"/>
              </a:rPr>
              <a:t>Goodbye friends!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A00E19-6293-49B7-A087-E21DD032C8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1315" y="1727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4B194174-CD9F-4CE9-8C81-E52942F27A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32" r="10004" b="60466"/>
          <a:stretch/>
        </p:blipFill>
        <p:spPr>
          <a:xfrm>
            <a:off x="364380" y="2338466"/>
            <a:ext cx="11463240" cy="451953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A2E601D-88AC-4B81-AA5F-3E31A080517F}"/>
              </a:ext>
            </a:extLst>
          </p:cNvPr>
          <p:cNvSpPr/>
          <p:nvPr/>
        </p:nvSpPr>
        <p:spPr>
          <a:xfrm>
            <a:off x="6274206" y="4077430"/>
            <a:ext cx="171232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three</a:t>
            </a:r>
            <a:endParaRPr lang="en-US" sz="45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BE238C-4DBA-41D4-A4C8-E87D9A9D4E4C}"/>
              </a:ext>
            </a:extLst>
          </p:cNvPr>
          <p:cNvSpPr/>
          <p:nvPr/>
        </p:nvSpPr>
        <p:spPr>
          <a:xfrm>
            <a:off x="8491731" y="3995648"/>
            <a:ext cx="13580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four</a:t>
            </a:r>
            <a:endParaRPr lang="en-US" sz="45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07A058-4A25-47A7-BE2F-540724E18E60}"/>
              </a:ext>
            </a:extLst>
          </p:cNvPr>
          <p:cNvSpPr/>
          <p:nvPr/>
        </p:nvSpPr>
        <p:spPr>
          <a:xfrm>
            <a:off x="864237" y="6073170"/>
            <a:ext cx="96853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six</a:t>
            </a:r>
            <a:endParaRPr lang="en-US" sz="45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986696-D352-475C-A958-F01D773DA882}"/>
              </a:ext>
            </a:extLst>
          </p:cNvPr>
          <p:cNvSpPr/>
          <p:nvPr/>
        </p:nvSpPr>
        <p:spPr>
          <a:xfrm>
            <a:off x="2471716" y="6157751"/>
            <a:ext cx="169148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seven</a:t>
            </a:r>
            <a:endParaRPr lang="en-US" sz="45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02C8B39-CC46-41BC-834D-CBF3CC769E1E}"/>
              </a:ext>
            </a:extLst>
          </p:cNvPr>
          <p:cNvSpPr/>
          <p:nvPr/>
        </p:nvSpPr>
        <p:spPr>
          <a:xfrm>
            <a:off x="4515118" y="6114934"/>
            <a:ext cx="158088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eight</a:t>
            </a:r>
            <a:endParaRPr lang="en-US" sz="45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587607-83D4-4292-855D-52A14245A7F6}"/>
              </a:ext>
            </a:extLst>
          </p:cNvPr>
          <p:cNvSpPr/>
          <p:nvPr/>
        </p:nvSpPr>
        <p:spPr>
          <a:xfrm>
            <a:off x="6845551" y="6207029"/>
            <a:ext cx="127150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ine</a:t>
            </a:r>
            <a:endParaRPr lang="en-US" sz="45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074786E5-EF52-4F25-BE2A-7B4336A6D8C6}"/>
              </a:ext>
            </a:extLst>
          </p:cNvPr>
          <p:cNvSpPr/>
          <p:nvPr/>
        </p:nvSpPr>
        <p:spPr>
          <a:xfrm>
            <a:off x="2960130" y="307834"/>
            <a:ext cx="8043150" cy="1547224"/>
          </a:xfrm>
          <a:prstGeom prst="wedgeEllipseCallout">
            <a:avLst>
              <a:gd name="adj1" fmla="val -65180"/>
              <a:gd name="adj2" fmla="val 23479"/>
            </a:avLst>
          </a:prstGeom>
          <a:solidFill>
            <a:srgbClr val="FFCC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latin typeface="Comic Sans MS" panose="030F0702030302020204" pitchFamily="66" charset="0"/>
              </a:rPr>
              <a:t>Listen, point and repeat!</a:t>
            </a:r>
            <a:endParaRPr lang="el-GR" sz="45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81030B5-2D6B-4164-9F20-B169D06F6031}"/>
              </a:ext>
            </a:extLst>
          </p:cNvPr>
          <p:cNvSpPr/>
          <p:nvPr/>
        </p:nvSpPr>
        <p:spPr>
          <a:xfrm>
            <a:off x="565701" y="4007789"/>
            <a:ext cx="139814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zero</a:t>
            </a:r>
            <a:endParaRPr lang="en-US" sz="45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43DE039-BCFC-4130-86FF-4FB3C78BF923}"/>
              </a:ext>
            </a:extLst>
          </p:cNvPr>
          <p:cNvSpPr/>
          <p:nvPr/>
        </p:nvSpPr>
        <p:spPr>
          <a:xfrm>
            <a:off x="2761860" y="4037401"/>
            <a:ext cx="111120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one</a:t>
            </a:r>
            <a:endParaRPr lang="en-US" sz="45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7FF15B0-A709-4BCB-8F8B-C3D186753F61}"/>
              </a:ext>
            </a:extLst>
          </p:cNvPr>
          <p:cNvSpPr/>
          <p:nvPr/>
        </p:nvSpPr>
        <p:spPr>
          <a:xfrm>
            <a:off x="4660884" y="3995648"/>
            <a:ext cx="1154483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two</a:t>
            </a:r>
            <a:endParaRPr lang="en-US" sz="45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9FB524F-773E-405D-BB6A-549A812E62D0}"/>
              </a:ext>
            </a:extLst>
          </p:cNvPr>
          <p:cNvSpPr/>
          <p:nvPr/>
        </p:nvSpPr>
        <p:spPr>
          <a:xfrm>
            <a:off x="10354993" y="4205818"/>
            <a:ext cx="124264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five</a:t>
            </a:r>
            <a:endParaRPr lang="en-US" sz="45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DA84543-954A-4D10-855B-C4AEF724C346}"/>
              </a:ext>
            </a:extLst>
          </p:cNvPr>
          <p:cNvSpPr/>
          <p:nvPr/>
        </p:nvSpPr>
        <p:spPr>
          <a:xfrm>
            <a:off x="9988456" y="6157751"/>
            <a:ext cx="108074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ten</a:t>
            </a:r>
            <a:endParaRPr lang="en-US" sz="45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6E6E08-A076-4BE0-83BC-4A3DB97EA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1165" y="1550258"/>
            <a:ext cx="609600" cy="609600"/>
          </a:xfrm>
          <a:prstGeom prst="rect">
            <a:avLst/>
          </a:prstGeom>
        </p:spPr>
      </p:pic>
      <p:pic>
        <p:nvPicPr>
          <p:cNvPr id="17" name="Picture 16" descr="A person taking a selfie&#10;&#10;Description automatically generated">
            <a:extLst>
              <a:ext uri="{FF2B5EF4-FFF2-40B4-BE49-F238E27FC236}">
                <a16:creationId xmlns:a16="http://schemas.microsoft.com/office/drawing/2014/main" id="{59DAB390-8039-4B6B-A9FC-CE018CD96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61450" y="270885"/>
            <a:ext cx="1571322" cy="2025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653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5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4">
            <a:extLst>
              <a:ext uri="{FF2B5EF4-FFF2-40B4-BE49-F238E27FC236}">
                <a16:creationId xmlns:a16="http://schemas.microsoft.com/office/drawing/2014/main" id="{3700F3D0-D641-40F2-B177-C2645662597E}"/>
              </a:ext>
            </a:extLst>
          </p:cNvPr>
          <p:cNvSpPr/>
          <p:nvPr/>
        </p:nvSpPr>
        <p:spPr>
          <a:xfrm>
            <a:off x="2182202" y="314152"/>
            <a:ext cx="6956718" cy="1629391"/>
          </a:xfrm>
          <a:prstGeom prst="wedgeRoundRectCallout">
            <a:avLst>
              <a:gd name="adj1" fmla="val -58686"/>
              <a:gd name="adj2" fmla="val 1538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	</a:t>
            </a:r>
            <a:r>
              <a:rPr lang="en-US" sz="3200" dirty="0">
                <a:latin typeface="Comic Sans MS" panose="030F0702030302020204" pitchFamily="66" charset="0"/>
              </a:rPr>
              <a:t>Do you remember our friend </a:t>
            </a:r>
            <a:r>
              <a:rPr lang="en-US" sz="3200" dirty="0" err="1">
                <a:latin typeface="Comic Sans MS" panose="030F0702030302020204" pitchFamily="66" charset="0"/>
              </a:rPr>
              <a:t>Gogo</a:t>
            </a:r>
            <a:r>
              <a:rPr lang="en-US" sz="3200" dirty="0">
                <a:latin typeface="Comic Sans MS" panose="030F0702030302020204" pitchFamily="66" charset="0"/>
              </a:rPr>
              <a:t>? Let’s watch a funny video with him to practice numbers! 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pic>
        <p:nvPicPr>
          <p:cNvPr id="13" name="Picture 12" descr="A person taking a selfie&#10;&#10;Description automatically generated">
            <a:extLst>
              <a:ext uri="{FF2B5EF4-FFF2-40B4-BE49-F238E27FC236}">
                <a16:creationId xmlns:a16="http://schemas.microsoft.com/office/drawing/2014/main" id="{566CA923-83D0-4109-9534-C60B291DD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89" y="3429000"/>
            <a:ext cx="2213063" cy="281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BFCFD9E7-976A-492E-82D2-4A939DB717AD}"/>
              </a:ext>
            </a:extLst>
          </p:cNvPr>
          <p:cNvSpPr/>
          <p:nvPr/>
        </p:nvSpPr>
        <p:spPr>
          <a:xfrm rot="13667256">
            <a:off x="10342764" y="3112292"/>
            <a:ext cx="1036963" cy="3736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77EA9-6B4C-45D5-B287-C11C62457277}"/>
              </a:ext>
            </a:extLst>
          </p:cNvPr>
          <p:cNvSpPr txBox="1"/>
          <p:nvPr/>
        </p:nvSpPr>
        <p:spPr>
          <a:xfrm>
            <a:off x="4441192" y="2249819"/>
            <a:ext cx="753273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omic Sans MS" panose="030F0702030302020204" pitchFamily="66" charset="0"/>
                <a:hlinkClick r:id="rId5"/>
              </a:rPr>
              <a:t>English Kids Academy </a:t>
            </a:r>
            <a:r>
              <a:rPr lang="en-US" sz="2500" b="1" dirty="0" err="1">
                <a:latin typeface="Comic Sans MS" panose="030F0702030302020204" pitchFamily="66" charset="0"/>
                <a:hlinkClick r:id="rId5"/>
              </a:rPr>
              <a:t>Gogo's</a:t>
            </a:r>
            <a:r>
              <a:rPr lang="en-US" sz="2500" b="1" dirty="0">
                <a:latin typeface="Comic Sans MS" panose="030F0702030302020204" pitchFamily="66" charset="0"/>
                <a:hlinkClick r:id="rId5"/>
              </a:rPr>
              <a:t> Adventure Unit 4 Numbers - YouTube</a:t>
            </a:r>
            <a:endParaRPr lang="en-US" sz="25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7B3DF-DA88-4AB3-AC0B-66A173A46A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922" y="3138045"/>
            <a:ext cx="6801214" cy="355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79B3E7-AF21-4A85-945A-2028973395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6433" y="824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3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loud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207" y="195818"/>
            <a:ext cx="8220249" cy="635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31704" y="184482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3" name="Rectangle 2"/>
          <p:cNvSpPr/>
          <p:nvPr/>
        </p:nvSpPr>
        <p:spPr>
          <a:xfrm>
            <a:off x="4429323" y="1785733"/>
            <a:ext cx="3554178" cy="33142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9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GAME</a:t>
            </a:r>
          </a:p>
          <a:p>
            <a:pPr algn="ctr"/>
            <a:endParaRPr lang="en-GB" sz="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GB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HOW MANY </a:t>
            </a:r>
          </a:p>
          <a:p>
            <a:pPr algn="ctr">
              <a:lnSpc>
                <a:spcPct val="150000"/>
              </a:lnSpc>
            </a:pPr>
            <a:r>
              <a:rPr lang="en-GB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FINGERS?</a:t>
            </a:r>
          </a:p>
        </p:txBody>
      </p:sp>
      <p:pic>
        <p:nvPicPr>
          <p:cNvPr id="1026" name="Picture 2" descr="Set of hand gesture Free Vector">
            <a:extLst>
              <a:ext uri="{FF2B5EF4-FFF2-40B4-BE49-F238E27FC236}">
                <a16:creationId xmlns:a16="http://schemas.microsoft.com/office/drawing/2014/main" id="{71CF0B07-CB63-4302-917F-4B80400EC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7323">
            <a:off x="8165458" y="3160326"/>
            <a:ext cx="2768056" cy="2967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2E6278-9E4D-4114-9740-540DBC602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729" y="7123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3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4">
            <a:extLst>
              <a:ext uri="{FF2B5EF4-FFF2-40B4-BE49-F238E27FC236}">
                <a16:creationId xmlns:a16="http://schemas.microsoft.com/office/drawing/2014/main" id="{3700F3D0-D641-40F2-B177-C2645662597E}"/>
              </a:ext>
            </a:extLst>
          </p:cNvPr>
          <p:cNvSpPr/>
          <p:nvPr/>
        </p:nvSpPr>
        <p:spPr>
          <a:xfrm>
            <a:off x="2182202" y="314152"/>
            <a:ext cx="6956718" cy="1629391"/>
          </a:xfrm>
          <a:prstGeom prst="wedgeRoundRectCallout">
            <a:avLst>
              <a:gd name="adj1" fmla="val -58686"/>
              <a:gd name="adj2" fmla="val 1538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	</a:t>
            </a:r>
            <a:r>
              <a:rPr lang="en-US" sz="3200" dirty="0">
                <a:latin typeface="Comic Sans MS" panose="030F0702030302020204" pitchFamily="66" charset="0"/>
              </a:rPr>
              <a:t>How many fingers? Can you say the number?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pic>
        <p:nvPicPr>
          <p:cNvPr id="13" name="Picture 12" descr="A person taking a selfie&#10;&#10;Description automatically generated">
            <a:extLst>
              <a:ext uri="{FF2B5EF4-FFF2-40B4-BE49-F238E27FC236}">
                <a16:creationId xmlns:a16="http://schemas.microsoft.com/office/drawing/2014/main" id="{566CA923-83D0-4109-9534-C60B291DD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89" y="3429000"/>
            <a:ext cx="2213063" cy="281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AB870E-B1B4-4816-96CE-9A07ECE1F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5351" y="2395017"/>
            <a:ext cx="3323913" cy="3742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D4A3A2-1B94-45BB-A3E9-8CE2FD95E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6520" y="2196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4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9A2AB3-CCA8-47AF-B8E9-A2918ACEFA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905"/>
          <a:stretch/>
        </p:blipFill>
        <p:spPr>
          <a:xfrm>
            <a:off x="4583945" y="940444"/>
            <a:ext cx="3645655" cy="3737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1DA4A0-D00D-4745-AA3D-2C251EECE8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7710" y="1143257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DBBEFE-6318-40FB-881C-942FCB694029}"/>
              </a:ext>
            </a:extLst>
          </p:cNvPr>
          <p:cNvSpPr/>
          <p:nvPr/>
        </p:nvSpPr>
        <p:spPr>
          <a:xfrm>
            <a:off x="5374278" y="4678017"/>
            <a:ext cx="20649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five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09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0</TotalTime>
  <Words>529</Words>
  <Application>Microsoft Office PowerPoint</Application>
  <PresentationFormat>Widescreen</PresentationFormat>
  <Paragraphs>89</Paragraphs>
  <Slides>42</Slides>
  <Notes>1</Notes>
  <HiddenSlides>0</HiddenSlides>
  <MMClips>48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Aharoni</vt:lpstr>
      <vt:lpstr>Calibri</vt:lpstr>
      <vt:lpstr>Comic Sans MS</vt:lpstr>
      <vt:lpstr>Tw Cen MT</vt:lpstr>
      <vt:lpstr>Tw Cen MT Condensed</vt:lpstr>
      <vt:lpstr>Wingdings</vt:lpstr>
      <vt:lpstr>Wingdings 3</vt:lpstr>
      <vt:lpstr>Integral</vt:lpstr>
      <vt:lpstr>PowerPoint Presentation</vt:lpstr>
      <vt:lpstr>PowerPoint Presentation</vt:lpstr>
      <vt:lpstr>Numbers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2020-04-15T16:29:17Z</dcterms:created>
  <dcterms:modified xsi:type="dcterms:W3CDTF">2021-01-16T18:28:26Z</dcterms:modified>
</cp:coreProperties>
</file>