
<file path=[Content_Types].xml><?xml version="1.0" encoding="utf-8"?>
<Types xmlns="http://schemas.openxmlformats.org/package/2006/content-types"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81" r:id="rId1"/>
  </p:sldMasterIdLst>
  <p:sldIdLst>
    <p:sldId id="256" r:id="rId2"/>
    <p:sldId id="301" r:id="rId3"/>
    <p:sldId id="288" r:id="rId4"/>
    <p:sldId id="289" r:id="rId5"/>
    <p:sldId id="290" r:id="rId6"/>
    <p:sldId id="286" r:id="rId7"/>
    <p:sldId id="259" r:id="rId8"/>
    <p:sldId id="287" r:id="rId9"/>
    <p:sldId id="292" r:id="rId10"/>
    <p:sldId id="285" r:id="rId11"/>
    <p:sldId id="282" r:id="rId12"/>
    <p:sldId id="293" r:id="rId13"/>
    <p:sldId id="294" r:id="rId14"/>
    <p:sldId id="295" r:id="rId15"/>
    <p:sldId id="296" r:id="rId16"/>
    <p:sldId id="297" r:id="rId17"/>
    <p:sldId id="298" r:id="rId18"/>
    <p:sldId id="281" r:id="rId19"/>
    <p:sldId id="299" r:id="rId20"/>
    <p:sldId id="300" r:id="rId21"/>
    <p:sldId id="27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92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7033E-982E-4EC1-BECC-19B6E52DE8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AAF050-7D53-4262-8C8B-48266FEAC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C33C37-1C2D-4064-8B6F-F48467FD7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98C13F-EC3E-4AC0-8C49-791B4BC85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7366A-3CEB-4CF2-90C4-D78F0FC5A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05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4552D-EE43-43C0-B822-589749F3F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887807-2E5F-49A3-A696-F4E291F03E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E4BF3-4259-4224-9F40-02F114DF1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224F70-2DC4-4708-8C5B-BE0697659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8089FA-E045-4239-9F1A-BFA028EF1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01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0A84CD-359E-4EE3-AEC9-5630929D23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3BA206-784C-4D22-BFF8-90DE65F4F7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ABDA93-05AF-4BDF-B7B0-4BC932408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E61D-D431-422C-9764-11DAFE33AB63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29E0AA-D142-421D-8BF2-8E780EE0C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8B14D8-B2D5-43C1-A874-35178B18F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3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CA1C-6222-4B1B-B7BB-F79E07003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160821-6513-4513-AB0C-DFDE45283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275CC-11B4-43B0-A3F4-B5860F27D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F0468-26FF-4A2E-8278-94B249219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C7569-4169-417D-8C52-C8B51B99D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6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B8D15-75DC-4821-8F71-5013CF5A1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5B6BE-B8D6-42D8-B21C-CC2EF0EBB5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F1D2A-60FB-4040-AA5E-C8E81F419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D2A811-C080-4CBB-AF83-CD3B82E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9000DB-4016-409E-9F02-1E8CC433B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78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A427D-FA3B-4C35-878A-70FCE5D0B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A9154-FC73-42D3-A8C0-4CC94A7017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5A4F0F-CEE5-425E-A364-28530E89F8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3DBB05-A740-4C8D-9B08-317263D3E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DA470C-2EB3-4059-B843-7B800484A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80BB8E-CDB9-4306-ACE5-8B43E84D1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66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89BBF-4185-4E20-A0BE-5D5AD2FCE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551FE-2ACD-4CD2-B4DD-E88A936EA6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74455E-421F-4A63-9C23-38530549D5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3398BC-CD76-4110-87D0-2FF964A991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82794A-5818-455E-A042-C3EFB6774A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1410CE-85CD-487B-8C44-247F13B26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318FB3-8309-4B11-9895-BF99B01EA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0B9357-66D7-4A8B-926F-D9193199C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25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13A70-2910-495D-B6C5-BF288B1A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4FA90F-57C9-4623-A669-C250A3957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A94828-B678-4E8C-B84F-D8541CFE6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3DB6E1-FF38-47FE-8B45-693416197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96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C6DB1E-A898-40E0-822C-64A5A2909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08E867-2548-4A25-8D91-67ABBA018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2C695A-9B7D-4AEF-85BF-99BD4F3E6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45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A1E0A-92A8-411A-B648-9EE5795DF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873F4-1013-4AC1-976A-75B2961C3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53D158-2207-4B74-B352-4D55A31E3E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66FE9C-8317-4E1B-BA3A-A21BA78F5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82582-A39D-4B1D-B4DC-D038141AC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0860DB-FCE7-49D8-AC7E-B9E3E027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75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23D46-53C1-47FA-B854-7B0EBF917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B93999-2727-4819-9462-507C2C321D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AA1C21-678B-4458-ACC5-377E7321F2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ED52F8-A639-4D1A-91AF-AC39664E4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B98FAB-50D5-4908-BC82-01D8CC805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DA271E-1AA8-46B0-8A55-66ADAC908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89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74000">
              <a:schemeClr val="bg1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63C78C-D8C2-41A5-9CE6-EAF777BD2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3B372B-0E65-4D55-BEAF-10C1172150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80871E-D864-4E5E-BF63-2F2F21725B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smtClean="0"/>
              <a:t>1/10/2021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1DAAEC-7D8D-4ACE-A775-D209A99B06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935898-7F9D-44ED-ACC8-47C074A6CC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287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hyperlink" Target="https://www.eslgamesplus.com/colors-vocabulary-game-for-esl-learners-catapult-game/" TargetMode="Externa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eslgamesplus.com/colors-vocabulary-crocodile-board-game/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SIbGioTNs4M&amp;feature=emb_logo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ybt2jhCQ3lA&amp;feature=emb_logo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s://www.learningchocolate.com/content/colors-0" TargetMode="External"/><Relationship Id="rId7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gendaweb.org/exercises/vocabulary/colours-colors" TargetMode="Externa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delescorner.org/vocab/colours/colours.html" TargetMode="External"/><Relationship Id="rId5" Type="http://schemas.openxmlformats.org/officeDocument/2006/relationships/hyperlink" Target="https://agendaweb.org/exercises/vocabulary/colours/colours-match" TargetMode="External"/><Relationship Id="rId4" Type="http://schemas.openxmlformats.org/officeDocument/2006/relationships/hyperlink" Target="https://www.myenglishpages.com/site_php_files/vocabulary-exercise-colors.ph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jYAWf8Y91hA&amp;feature=emb_logo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7MyvmRBUY5M&amp;feature=emb_logo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ghtstarkids.com.au/counting-caterpillar-wall-sticker.html" TargetMode="External"/><Relationship Id="rId2" Type="http://schemas.openxmlformats.org/officeDocument/2006/relationships/hyperlink" Target="http://clipart-library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RNy2i75tCc&amp;feature=emb_logo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hOTU8_1Af4&amp;feature=emb_log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N057-dsnxlc&amp;feature=emb_logo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gendaweb.org/exercises/vocabulary/audio/colours/colours-1" TargetMode="External"/><Relationship Id="rId2" Type="http://schemas.openxmlformats.org/officeDocument/2006/relationships/hyperlink" Target="https://www.agendaweb.org/exercises/vocabulary/audio/numbers-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slgamesworld.com/members/games/vocabulary/memoryaudio/colours/index.html" TargetMode="Externa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olour pencils clipart 2">
            <a:extLst>
              <a:ext uri="{FF2B5EF4-FFF2-40B4-BE49-F238E27FC236}">
                <a16:creationId xmlns:a16="http://schemas.microsoft.com/office/drawing/2014/main" id="{FF39BD81-B631-4C58-A345-5FF84A67EF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8" r="-2" b="-2"/>
          <a:stretch/>
        </p:blipFill>
        <p:spPr bwMode="auto">
          <a:xfrm>
            <a:off x="4654984" y="640080"/>
            <a:ext cx="6896936" cy="557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F0AD767-11DD-4AAA-AF9A-E45CA0A6E0E4}"/>
              </a:ext>
            </a:extLst>
          </p:cNvPr>
          <p:cNvSpPr/>
          <p:nvPr/>
        </p:nvSpPr>
        <p:spPr>
          <a:xfrm>
            <a:off x="640080" y="3357562"/>
            <a:ext cx="5636603" cy="163121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dirty="0" err="1">
                <a:ln w="38100">
                  <a:solidFill>
                    <a:schemeClr val="tx1"/>
                  </a:solidFill>
                </a:ln>
                <a:gradFill>
                  <a:gsLst>
                    <a:gs pos="0">
                      <a:schemeClr val="accent3">
                        <a:lumMod val="67000"/>
                      </a:schemeClr>
                    </a:gs>
                    <a:gs pos="86740">
                      <a:srgbClr val="0070C0"/>
                    </a:gs>
                    <a:gs pos="48000">
                      <a:srgbClr val="FF0000"/>
                    </a:gs>
                    <a:gs pos="34514">
                      <a:srgbClr val="FFFF00"/>
                    </a:gs>
                    <a:gs pos="69927">
                      <a:srgbClr val="00B050"/>
                    </a:gs>
                    <a:gs pos="19488">
                      <a:srgbClr val="7030A0"/>
                    </a:gs>
                    <a:gs pos="100000">
                      <a:srgbClr val="00B050"/>
                    </a:gs>
                  </a:gsLst>
                  <a:lin ang="16200000" scaled="1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Colours</a:t>
            </a:r>
            <a:endParaRPr lang="en-US" sz="10000" dirty="0">
              <a:ln w="38100">
                <a:solidFill>
                  <a:schemeClr val="tx1"/>
                </a:solidFill>
              </a:ln>
              <a:gradFill>
                <a:gsLst>
                  <a:gs pos="0">
                    <a:schemeClr val="accent3">
                      <a:lumMod val="67000"/>
                    </a:schemeClr>
                  </a:gs>
                  <a:gs pos="86740">
                    <a:srgbClr val="0070C0"/>
                  </a:gs>
                  <a:gs pos="48000">
                    <a:srgbClr val="FF0000"/>
                  </a:gs>
                  <a:gs pos="34514">
                    <a:srgbClr val="FFFF00"/>
                  </a:gs>
                  <a:gs pos="69927">
                    <a:srgbClr val="00B050"/>
                  </a:gs>
                  <a:gs pos="19488">
                    <a:srgbClr val="7030A0"/>
                  </a:gs>
                  <a:gs pos="100000">
                    <a:srgbClr val="00B050"/>
                  </a:gs>
                </a:gsLst>
                <a:lin ang="162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4264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740AB21-DC0A-47C5-8121-034CA58FF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72285"/>
            <a:ext cx="3809180" cy="27507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48F5665-56A3-4FF1-906D-2A740DFC2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58" y="2207643"/>
            <a:ext cx="3711099" cy="26352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D711DE-355D-4265-82EE-C2E5CB5268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6435" y="705491"/>
            <a:ext cx="3708664" cy="27507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23BC541-6F34-4464-AD6E-81024FB87888}"/>
              </a:ext>
            </a:extLst>
          </p:cNvPr>
          <p:cNvSpPr txBox="1"/>
          <p:nvPr/>
        </p:nvSpPr>
        <p:spPr>
          <a:xfrm>
            <a:off x="53009" y="5376061"/>
            <a:ext cx="120859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hlinkClick r:id="rId5"/>
              </a:rPr>
              <a:t>https://www.eslgamesplus.com/colors-vocabulary-game-for-esl-learners-catapult-game/</a:t>
            </a:r>
            <a:endParaRPr lang="en-US" sz="2800" dirty="0"/>
          </a:p>
        </p:txBody>
      </p:sp>
      <p:pic>
        <p:nvPicPr>
          <p:cNvPr id="6" name="Picture 4" descr="wide girl clipart">
            <a:extLst>
              <a:ext uri="{FF2B5EF4-FFF2-40B4-BE49-F238E27FC236}">
                <a16:creationId xmlns:a16="http://schemas.microsoft.com/office/drawing/2014/main" id="{09656245-B72A-47E4-B452-87B82DB28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87854" y="290149"/>
            <a:ext cx="2351588" cy="3166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ular Callout 4">
            <a:extLst>
              <a:ext uri="{FF2B5EF4-FFF2-40B4-BE49-F238E27FC236}">
                <a16:creationId xmlns:a16="http://schemas.microsoft.com/office/drawing/2014/main" id="{9491E699-40F6-42CF-AC4E-7D0E1ABDFB7E}"/>
              </a:ext>
            </a:extLst>
          </p:cNvPr>
          <p:cNvSpPr/>
          <p:nvPr/>
        </p:nvSpPr>
        <p:spPr>
          <a:xfrm>
            <a:off x="6457077" y="3601447"/>
            <a:ext cx="5734923" cy="1639829"/>
          </a:xfrm>
          <a:prstGeom prst="wedgeRoundRectCallout">
            <a:avLst>
              <a:gd name="adj1" fmla="val 5157"/>
              <a:gd name="adj2" fmla="val -159842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C</a:t>
            </a:r>
            <a:r>
              <a:rPr lang="en-US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lick on the right answer to help the dragon protect its food!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39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37D779-5C26-47F1-AB77-D23F32FBA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08" y="176523"/>
            <a:ext cx="3455516" cy="25702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F78B44-221B-4174-BAC8-C798B5E42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424" y="757736"/>
            <a:ext cx="3556730" cy="25702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B44568-181D-47BE-936C-8605EFE07F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4404" y="258346"/>
            <a:ext cx="4141091" cy="2558723"/>
          </a:xfrm>
          <a:prstGeom prst="rect">
            <a:avLst/>
          </a:prstGeom>
        </p:spPr>
      </p:pic>
      <p:pic>
        <p:nvPicPr>
          <p:cNvPr id="6146" name="Picture 2" descr="Crocodile clip art clipart photo">
            <a:extLst>
              <a:ext uri="{FF2B5EF4-FFF2-40B4-BE49-F238E27FC236}">
                <a16:creationId xmlns:a16="http://schemas.microsoft.com/office/drawing/2014/main" id="{7FCF285B-0B9D-411A-A8A8-DAB5D75C5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671" y="2978490"/>
            <a:ext cx="1622774" cy="2282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ular Callout 3">
            <a:extLst>
              <a:ext uri="{FF2B5EF4-FFF2-40B4-BE49-F238E27FC236}">
                <a16:creationId xmlns:a16="http://schemas.microsoft.com/office/drawing/2014/main" id="{9BB92E6D-66EA-4E2B-9455-6971A7A8B85C}"/>
              </a:ext>
            </a:extLst>
          </p:cNvPr>
          <p:cNvSpPr/>
          <p:nvPr/>
        </p:nvSpPr>
        <p:spPr>
          <a:xfrm>
            <a:off x="2061495" y="3582859"/>
            <a:ext cx="9600418" cy="2329920"/>
          </a:xfrm>
          <a:prstGeom prst="wedgeRoundRectCallout">
            <a:avLst>
              <a:gd name="adj1" fmla="val -55380"/>
              <a:gd name="adj2" fmla="val -300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omic Sans MS" panose="030F0702030302020204" pitchFamily="66" charset="0"/>
              </a:rPr>
              <a:t>The crocodile board game! </a:t>
            </a:r>
          </a:p>
          <a:p>
            <a:pPr algn="ctr"/>
            <a:r>
              <a:rPr lang="en-US" sz="3600" dirty="0">
                <a:latin typeface="Comic Sans MS" panose="030F0702030302020204" pitchFamily="66" charset="0"/>
              </a:rPr>
              <a:t>Click on the link and then click on the dice to play!</a:t>
            </a:r>
            <a:endParaRPr lang="el-GR" sz="3600" dirty="0">
              <a:latin typeface="Comic Sans MS" panose="030F07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8533AA-5F69-47BD-9DE3-33B7D75DFDE1}"/>
              </a:ext>
            </a:extLst>
          </p:cNvPr>
          <p:cNvSpPr txBox="1"/>
          <p:nvPr/>
        </p:nvSpPr>
        <p:spPr>
          <a:xfrm>
            <a:off x="917058" y="5903893"/>
            <a:ext cx="1011329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hlinkClick r:id="rId6"/>
              </a:rPr>
              <a:t>https://www.eslgamesplus.com/colors-vocabulary-crocodile-board-game/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4792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lipart boy top">
            <a:extLst>
              <a:ext uri="{FF2B5EF4-FFF2-40B4-BE49-F238E27FC236}">
                <a16:creationId xmlns:a16="http://schemas.microsoft.com/office/drawing/2014/main" id="{9A0B9BF3-1FD3-4A89-9F07-E7B9DD93E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15358" y="190500"/>
            <a:ext cx="2535339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ular Callout 4">
            <a:extLst>
              <a:ext uri="{FF2B5EF4-FFF2-40B4-BE49-F238E27FC236}">
                <a16:creationId xmlns:a16="http://schemas.microsoft.com/office/drawing/2014/main" id="{1F7B984F-2826-4306-B3BF-86C0091D315A}"/>
              </a:ext>
            </a:extLst>
          </p:cNvPr>
          <p:cNvSpPr/>
          <p:nvPr/>
        </p:nvSpPr>
        <p:spPr>
          <a:xfrm>
            <a:off x="1346200" y="203200"/>
            <a:ext cx="7010400" cy="965199"/>
          </a:xfrm>
          <a:prstGeom prst="wedgeRoundRectCallout">
            <a:avLst>
              <a:gd name="adj1" fmla="val 70337"/>
              <a:gd name="adj2" fmla="val 51341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Yay!! Story time!! My favourite!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FB6264-0E15-40D7-AC86-F19DBD563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090" y="2298370"/>
            <a:ext cx="7483811" cy="43564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150717-F6B4-478F-9548-E30D66C7126C}"/>
              </a:ext>
            </a:extLst>
          </p:cNvPr>
          <p:cNvSpPr txBox="1"/>
          <p:nvPr/>
        </p:nvSpPr>
        <p:spPr>
          <a:xfrm>
            <a:off x="1657695" y="1456385"/>
            <a:ext cx="609834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hlinkClick r:id="rId4"/>
              </a:rPr>
              <a:t>Mixed A Colorful Story - YouTube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8455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lipart boy top">
            <a:extLst>
              <a:ext uri="{FF2B5EF4-FFF2-40B4-BE49-F238E27FC236}">
                <a16:creationId xmlns:a16="http://schemas.microsoft.com/office/drawing/2014/main" id="{9A0B9BF3-1FD3-4A89-9F07-E7B9DD93E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8" y="200311"/>
            <a:ext cx="1655982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ular Callout 4">
            <a:extLst>
              <a:ext uri="{FF2B5EF4-FFF2-40B4-BE49-F238E27FC236}">
                <a16:creationId xmlns:a16="http://schemas.microsoft.com/office/drawing/2014/main" id="{1F7B984F-2826-4306-B3BF-86C0091D315A}"/>
              </a:ext>
            </a:extLst>
          </p:cNvPr>
          <p:cNvSpPr/>
          <p:nvPr/>
        </p:nvSpPr>
        <p:spPr>
          <a:xfrm>
            <a:off x="3104594" y="409861"/>
            <a:ext cx="8699503" cy="1803399"/>
          </a:xfrm>
          <a:prstGeom prst="wedgeRoundRectCallout">
            <a:avLst>
              <a:gd name="adj1" fmla="val -67778"/>
              <a:gd name="adj2" fmla="val -10465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Do you want to learn more about mixing colours? Take a piece of paper, watch the video and let’s colour together!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9218" name="Picture 2" descr="simple six colour colour wheel | Color wheel worksheet, Color ...">
            <a:extLst>
              <a:ext uri="{FF2B5EF4-FFF2-40B4-BE49-F238E27FC236}">
                <a16:creationId xmlns:a16="http://schemas.microsoft.com/office/drawing/2014/main" id="{18268F90-28BD-4102-B3E0-06CF932A5A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" t="15881" r="2412" b="20843"/>
          <a:stretch/>
        </p:blipFill>
        <p:spPr bwMode="auto">
          <a:xfrm>
            <a:off x="351097" y="2590490"/>
            <a:ext cx="1655982" cy="156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E9C2F9-649B-4ADF-AF4B-9242C6B293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097" y="5115546"/>
            <a:ext cx="1609683" cy="1542143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6667E30-1679-4807-9920-5C4A2CAA4B36}"/>
              </a:ext>
            </a:extLst>
          </p:cNvPr>
          <p:cNvCxnSpPr>
            <a:cxnSpLocks/>
          </p:cNvCxnSpPr>
          <p:nvPr/>
        </p:nvCxnSpPr>
        <p:spPr>
          <a:xfrm flipH="1">
            <a:off x="1132788" y="4154471"/>
            <a:ext cx="1" cy="9829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1D2DCD62-5F48-429A-8BE0-D14CE35B43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2487" y="3582527"/>
            <a:ext cx="5923719" cy="31097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79B49A8-4C44-4A9B-97D6-C2721C01906B}"/>
              </a:ext>
            </a:extLst>
          </p:cNvPr>
          <p:cNvSpPr txBox="1"/>
          <p:nvPr/>
        </p:nvSpPr>
        <p:spPr>
          <a:xfrm>
            <a:off x="3048000" y="2422811"/>
            <a:ext cx="87560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hlinkClick r:id="rId6"/>
              </a:rPr>
              <a:t>Kids vocabulary - Color - color mixing - rainbow colors - English educational video - YouTube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397386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irl painting clipart">
            <a:extLst>
              <a:ext uri="{FF2B5EF4-FFF2-40B4-BE49-F238E27FC236}">
                <a16:creationId xmlns:a16="http://schemas.microsoft.com/office/drawing/2014/main" id="{EB6660E4-CE77-49A5-AE27-BBE590909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8036" y="2264909"/>
            <a:ext cx="3914864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4">
            <a:extLst>
              <a:ext uri="{FF2B5EF4-FFF2-40B4-BE49-F238E27FC236}">
                <a16:creationId xmlns:a16="http://schemas.microsoft.com/office/drawing/2014/main" id="{943E4AA0-175D-401F-BD85-791E89FB8D3F}"/>
              </a:ext>
            </a:extLst>
          </p:cNvPr>
          <p:cNvSpPr/>
          <p:nvPr/>
        </p:nvSpPr>
        <p:spPr>
          <a:xfrm>
            <a:off x="5408308" y="228147"/>
            <a:ext cx="5551791" cy="4276724"/>
          </a:xfrm>
          <a:prstGeom prst="wedgeRoundRectCallout">
            <a:avLst>
              <a:gd name="adj1" fmla="val -76919"/>
              <a:gd name="adj2" fmla="val 282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3200" dirty="0">
                <a:latin typeface="Comic Sans MS" panose="030F0702030302020204" pitchFamily="66" charset="0"/>
              </a:rPr>
              <a:t>The following games will help us read and write colours! Are you ready my friends?</a:t>
            </a:r>
            <a:endParaRPr lang="el-G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47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irl painting clipart">
            <a:extLst>
              <a:ext uri="{FF2B5EF4-FFF2-40B4-BE49-F238E27FC236}">
                <a16:creationId xmlns:a16="http://schemas.microsoft.com/office/drawing/2014/main" id="{EB6660E4-CE77-49A5-AE27-BBE590909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246115"/>
            <a:ext cx="2197100" cy="257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4">
            <a:extLst>
              <a:ext uri="{FF2B5EF4-FFF2-40B4-BE49-F238E27FC236}">
                <a16:creationId xmlns:a16="http://schemas.microsoft.com/office/drawing/2014/main" id="{943E4AA0-175D-401F-BD85-791E89FB8D3F}"/>
              </a:ext>
            </a:extLst>
          </p:cNvPr>
          <p:cNvSpPr/>
          <p:nvPr/>
        </p:nvSpPr>
        <p:spPr>
          <a:xfrm>
            <a:off x="290208" y="419099"/>
            <a:ext cx="8371192" cy="1574801"/>
          </a:xfrm>
          <a:prstGeom prst="wedgeRoundRectCallout">
            <a:avLst>
              <a:gd name="adj1" fmla="val 59474"/>
              <a:gd name="adj2" fmla="val 1027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3200" dirty="0">
                <a:latin typeface="Comic Sans MS" panose="030F0702030302020204" pitchFamily="66" charset="0"/>
              </a:rPr>
              <a:t>Click on the link and you will find six different activities!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52EE49-0442-4FB4-ADC6-3E6EB2E66DE6}"/>
              </a:ext>
            </a:extLst>
          </p:cNvPr>
          <p:cNvSpPr txBox="1"/>
          <p:nvPr/>
        </p:nvSpPr>
        <p:spPr>
          <a:xfrm>
            <a:off x="588658" y="2283321"/>
            <a:ext cx="8371192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https://www.learningchocolate.com/content/colors-0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56FAF8-F52F-4CD2-825B-40CEC2AD40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208" y="2816224"/>
            <a:ext cx="2975707" cy="20859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46AFD5-25DA-4B1D-9C9C-D753D59F71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3543" y="4646615"/>
            <a:ext cx="2726263" cy="18044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F3EC25-EE9F-4ED0-BBA6-D10CF2A1AD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9868" y="3602581"/>
            <a:ext cx="2975707" cy="19780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3F69C5-FD5C-48E1-A99F-BE45BCA4A2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9120" y="4475210"/>
            <a:ext cx="2945323" cy="19780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703079-ADC5-4AA4-88A2-7DF024594D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6551" y="2924129"/>
            <a:ext cx="2885241" cy="17972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2CFD69-EB6D-4186-8DB2-FCA585E4EB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99132" y="4330460"/>
            <a:ext cx="2945323" cy="189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35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aint Clipart For Kids">
            <a:extLst>
              <a:ext uri="{FF2B5EF4-FFF2-40B4-BE49-F238E27FC236}">
                <a16:creationId xmlns:a16="http://schemas.microsoft.com/office/drawing/2014/main" id="{DD50E070-715E-4725-9139-E592A0E38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5335" y="355287"/>
            <a:ext cx="1484488" cy="246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247923" y="355287"/>
            <a:ext cx="9720073" cy="1143313"/>
          </a:xfrm>
          <a:prstGeom prst="wedgeRoundRectCallout">
            <a:avLst>
              <a:gd name="adj1" fmla="val 57460"/>
              <a:gd name="adj2" fmla="val 25335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If you want, here you can </a:t>
            </a:r>
            <a:r>
              <a:rPr lang="en-US" sz="3200">
                <a:solidFill>
                  <a:schemeClr val="tx1"/>
                </a:solidFill>
                <a:latin typeface="Comic Sans MS" panose="030F0702030302020204" pitchFamily="66" charset="0"/>
              </a:rPr>
              <a:t>find even </a:t>
            </a:r>
            <a:r>
              <a:rPr lang="en-US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more games to practice reading and writing </a:t>
            </a:r>
            <a:r>
              <a:rPr lang="en-US" sz="3200" dirty="0" err="1">
                <a:solidFill>
                  <a:schemeClr val="tx1"/>
                </a:solidFill>
                <a:latin typeface="Comic Sans MS" panose="030F0702030302020204" pitchFamily="66" charset="0"/>
              </a:rPr>
              <a:t>colours</a:t>
            </a:r>
            <a:r>
              <a:rPr lang="en-US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 ! 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F0FC94-6C7D-454E-BBF7-03D860D5B672}"/>
              </a:ext>
            </a:extLst>
          </p:cNvPr>
          <p:cNvSpPr txBox="1"/>
          <p:nvPr/>
        </p:nvSpPr>
        <p:spPr>
          <a:xfrm>
            <a:off x="558801" y="2282095"/>
            <a:ext cx="9876534" cy="173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https://agendaweb.org/exercises/vocabulary/colours-colors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400" u="sng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4"/>
            </a:endParaRPr>
          </a:p>
          <a:p>
            <a:r>
              <a:rPr lang="en-US" sz="2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https://www.myenglishpages.com/site_php_files/vocabulary-exercise-colors.php</a:t>
            </a:r>
            <a:endParaRPr lang="en-US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83EE0F-F254-4A3B-AC62-C284845D037B}"/>
              </a:ext>
            </a:extLst>
          </p:cNvPr>
          <p:cNvSpPr txBox="1"/>
          <p:nvPr/>
        </p:nvSpPr>
        <p:spPr>
          <a:xfrm>
            <a:off x="558801" y="4554212"/>
            <a:ext cx="9409195" cy="1907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https://agendaweb.org/exercises/vocabulary/colours/colours-match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http://www.adelescorner.org/vocab/colours/colours.html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86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804">
              <a:srgbClr val="F2F5FB"/>
            </a:gs>
            <a:gs pos="0">
              <a:schemeClr val="accent1">
                <a:lumMod val="20000"/>
                <a:lumOff val="80000"/>
              </a:schemeClr>
            </a:gs>
            <a:gs pos="74000">
              <a:schemeClr val="bg1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B33DC6A-1F1C-4A06-834E-CFF88F1C0B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0FE1D5CF-87B8-4A8A-AD3C-01D06A6076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6208641" cy="6858000"/>
          </a:xfrm>
          <a:custGeom>
            <a:avLst/>
            <a:gdLst>
              <a:gd name="connsiteX0" fmla="*/ 0 w 6208641"/>
              <a:gd name="connsiteY0" fmla="*/ 0 h 6858000"/>
              <a:gd name="connsiteX1" fmla="*/ 5464181 w 6208641"/>
              <a:gd name="connsiteY1" fmla="*/ 0 h 6858000"/>
              <a:gd name="connsiteX2" fmla="*/ 5538086 w 6208641"/>
              <a:gd name="connsiteY2" fmla="*/ 159684 h 6858000"/>
              <a:gd name="connsiteX3" fmla="*/ 6208641 w 6208641"/>
              <a:gd name="connsiteY3" fmla="*/ 3706589 h 6858000"/>
              <a:gd name="connsiteX4" fmla="*/ 5734754 w 6208641"/>
              <a:gd name="connsiteY4" fmla="*/ 6730443 h 6858000"/>
              <a:gd name="connsiteX5" fmla="*/ 5689361 w 6208641"/>
              <a:gd name="connsiteY5" fmla="*/ 6858000 h 6858000"/>
              <a:gd name="connsiteX6" fmla="*/ 0 w 620864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8641" h="6858000">
                <a:moveTo>
                  <a:pt x="0" y="0"/>
                </a:moveTo>
                <a:lnTo>
                  <a:pt x="5464181" y="0"/>
                </a:lnTo>
                <a:lnTo>
                  <a:pt x="5538086" y="159684"/>
                </a:lnTo>
                <a:cubicBezTo>
                  <a:pt x="5961440" y="1172168"/>
                  <a:pt x="6208641" y="2392735"/>
                  <a:pt x="6208641" y="3706589"/>
                </a:cubicBezTo>
                <a:cubicBezTo>
                  <a:pt x="6208641" y="4801467"/>
                  <a:pt x="6036974" y="5831563"/>
                  <a:pt x="5734754" y="6730443"/>
                </a:cubicBezTo>
                <a:lnTo>
                  <a:pt x="568936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60926200-45C2-41E9-839F-31CD5FE4C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203325" cy="6858000"/>
          </a:xfrm>
          <a:custGeom>
            <a:avLst/>
            <a:gdLst>
              <a:gd name="connsiteX0" fmla="*/ 0 w 6203325"/>
              <a:gd name="connsiteY0" fmla="*/ 0 h 6858000"/>
              <a:gd name="connsiteX1" fmla="*/ 5458865 w 6203325"/>
              <a:gd name="connsiteY1" fmla="*/ 0 h 6858000"/>
              <a:gd name="connsiteX2" fmla="*/ 5532770 w 6203325"/>
              <a:gd name="connsiteY2" fmla="*/ 159684 h 6858000"/>
              <a:gd name="connsiteX3" fmla="*/ 6203325 w 6203325"/>
              <a:gd name="connsiteY3" fmla="*/ 3706589 h 6858000"/>
              <a:gd name="connsiteX4" fmla="*/ 5729438 w 6203325"/>
              <a:gd name="connsiteY4" fmla="*/ 6730443 h 6858000"/>
              <a:gd name="connsiteX5" fmla="*/ 5684045 w 6203325"/>
              <a:gd name="connsiteY5" fmla="*/ 6858000 h 6858000"/>
              <a:gd name="connsiteX6" fmla="*/ 0 w 620332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3325" h="6858000">
                <a:moveTo>
                  <a:pt x="0" y="0"/>
                </a:moveTo>
                <a:lnTo>
                  <a:pt x="5458865" y="0"/>
                </a:lnTo>
                <a:lnTo>
                  <a:pt x="5532770" y="159684"/>
                </a:lnTo>
                <a:cubicBezTo>
                  <a:pt x="5956124" y="1172168"/>
                  <a:pt x="6203325" y="2392735"/>
                  <a:pt x="6203325" y="3706589"/>
                </a:cubicBezTo>
                <a:cubicBezTo>
                  <a:pt x="6203325" y="4801467"/>
                  <a:pt x="6031658" y="5831563"/>
                  <a:pt x="5729438" y="6730443"/>
                </a:cubicBezTo>
                <a:lnTo>
                  <a:pt x="5684045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098" y="4546920"/>
            <a:ext cx="5019074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2" descr="Colour pencils clipart 2">
            <a:extLst>
              <a:ext uri="{FF2B5EF4-FFF2-40B4-BE49-F238E27FC236}">
                <a16:creationId xmlns:a16="http://schemas.microsoft.com/office/drawing/2014/main" id="{B50429DB-CF8E-4B6C-931F-DA5D51A6B0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40" r="-2" b="-2"/>
          <a:stretch/>
        </p:blipFill>
        <p:spPr bwMode="auto">
          <a:xfrm>
            <a:off x="0" y="3606799"/>
            <a:ext cx="12192000" cy="3498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earch Results">
            <a:extLst>
              <a:ext uri="{FF2B5EF4-FFF2-40B4-BE49-F238E27FC236}">
                <a16:creationId xmlns:a16="http://schemas.microsoft.com/office/drawing/2014/main" id="{6D845ECD-A201-475E-A395-71EA09A59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370427" y="1812864"/>
            <a:ext cx="2475913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ular Callout 2">
            <a:extLst>
              <a:ext uri="{FF2B5EF4-FFF2-40B4-BE49-F238E27FC236}">
                <a16:creationId xmlns:a16="http://schemas.microsoft.com/office/drawing/2014/main" id="{BDCC20CC-502A-4EA1-A077-CFDF2DF23377}"/>
              </a:ext>
            </a:extLst>
          </p:cNvPr>
          <p:cNvSpPr/>
          <p:nvPr/>
        </p:nvSpPr>
        <p:spPr>
          <a:xfrm>
            <a:off x="345660" y="771988"/>
            <a:ext cx="8137940" cy="2339075"/>
          </a:xfrm>
          <a:prstGeom prst="wedgeRoundRectCallout">
            <a:avLst>
              <a:gd name="adj1" fmla="val 69793"/>
              <a:gd name="adj2" fmla="val 361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Comic Sans MS" panose="030F0702030302020204" pitchFamily="66" charset="0"/>
              </a:rPr>
              <a:t>My friends let’s finish this </a:t>
            </a:r>
            <a:r>
              <a:rPr lang="en-US" sz="4000" dirty="0" err="1">
                <a:latin typeface="Comic Sans MS" panose="030F0702030302020204" pitchFamily="66" charset="0"/>
              </a:rPr>
              <a:t>colourful</a:t>
            </a:r>
            <a:r>
              <a:rPr lang="en-US" sz="4000" dirty="0">
                <a:latin typeface="Comic Sans MS" panose="030F0702030302020204" pitchFamily="66" charset="0"/>
              </a:rPr>
              <a:t> lesson with two fun songs!</a:t>
            </a:r>
          </a:p>
        </p:txBody>
      </p:sp>
    </p:spTree>
    <p:extLst>
      <p:ext uri="{BB962C8B-B14F-4D97-AF65-F5344CB8AC3E}">
        <p14:creationId xmlns:p14="http://schemas.microsoft.com/office/powerpoint/2010/main" val="124756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earch Results">
            <a:extLst>
              <a:ext uri="{FF2B5EF4-FFF2-40B4-BE49-F238E27FC236}">
                <a16:creationId xmlns:a16="http://schemas.microsoft.com/office/drawing/2014/main" id="{6D845ECD-A201-475E-A395-71EA09A59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99368" y="21228"/>
            <a:ext cx="2288272" cy="288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104360" y="21228"/>
            <a:ext cx="9280940" cy="1631142"/>
          </a:xfrm>
          <a:prstGeom prst="wedgeRoundRectCallout">
            <a:avLst>
              <a:gd name="adj1" fmla="val 61291"/>
              <a:gd name="adj2" fmla="val 2941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dirty="0">
                <a:latin typeface="Comic Sans MS" panose="030F0702030302020204" pitchFamily="66" charset="0"/>
              </a:rPr>
              <a:t>Listen to the song. They play a game!</a:t>
            </a:r>
          </a:p>
          <a:p>
            <a:pPr algn="ctr"/>
            <a:r>
              <a:rPr lang="en-US" sz="3800" dirty="0">
                <a:latin typeface="Comic Sans MS" panose="030F0702030302020204" pitchFamily="66" charset="0"/>
              </a:rPr>
              <a:t>If you like it then you can practice it at home!</a:t>
            </a:r>
            <a:endParaRPr lang="el-GR" sz="3800" dirty="0"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ACC642-E10D-426A-9577-AE8B5464D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240" y="2537507"/>
            <a:ext cx="7033847" cy="4320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9EF45E-0282-470E-8B50-16E4C7F2FB8C}"/>
              </a:ext>
            </a:extLst>
          </p:cNvPr>
          <p:cNvSpPr txBox="1"/>
          <p:nvPr/>
        </p:nvSpPr>
        <p:spPr>
          <a:xfrm>
            <a:off x="768627" y="1825142"/>
            <a:ext cx="890546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hlinkClick r:id="rId4"/>
              </a:rPr>
              <a:t>I See Something Blue | Colors Song for Children - YouTube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294047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ular Callout 4">
            <a:extLst>
              <a:ext uri="{FF2B5EF4-FFF2-40B4-BE49-F238E27FC236}">
                <a16:creationId xmlns:a16="http://schemas.microsoft.com/office/drawing/2014/main" id="{1F7B984F-2826-4306-B3BF-86C0091D315A}"/>
              </a:ext>
            </a:extLst>
          </p:cNvPr>
          <p:cNvSpPr/>
          <p:nvPr/>
        </p:nvSpPr>
        <p:spPr>
          <a:xfrm>
            <a:off x="2819400" y="165057"/>
            <a:ext cx="9042400" cy="1701843"/>
          </a:xfrm>
          <a:prstGeom prst="wedgeRoundRectCallout">
            <a:avLst>
              <a:gd name="adj1" fmla="val -60192"/>
              <a:gd name="adj2" fmla="val -14761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The best way to say goodbye! My favourite colour song! Can you do the moves with me?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4" name="Picture 4" descr="wide girl clipart">
            <a:extLst>
              <a:ext uri="{FF2B5EF4-FFF2-40B4-BE49-F238E27FC236}">
                <a16:creationId xmlns:a16="http://schemas.microsoft.com/office/drawing/2014/main" id="{283E31AF-40EF-40EF-9EE4-193B111E7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299" y="0"/>
            <a:ext cx="2463800" cy="31406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AA715F-1B67-40A0-BF89-17B34714B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6070" y="2653052"/>
            <a:ext cx="6228521" cy="4204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BDFDC8-1BFF-4AC3-BD6D-491F6CEC197F}"/>
              </a:ext>
            </a:extLst>
          </p:cNvPr>
          <p:cNvSpPr txBox="1"/>
          <p:nvPr/>
        </p:nvSpPr>
        <p:spPr>
          <a:xfrm>
            <a:off x="3018693" y="2020371"/>
            <a:ext cx="82058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hlinkClick r:id="rId4"/>
              </a:rPr>
              <a:t>Touch English! Song - If you are wearing red - YouTube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228221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irl painting clipart">
            <a:extLst>
              <a:ext uri="{FF2B5EF4-FFF2-40B4-BE49-F238E27FC236}">
                <a16:creationId xmlns:a16="http://schemas.microsoft.com/office/drawing/2014/main" id="{EB6660E4-CE77-49A5-AE27-BBE590909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6220" y="0"/>
            <a:ext cx="2933014" cy="31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4">
            <a:extLst>
              <a:ext uri="{FF2B5EF4-FFF2-40B4-BE49-F238E27FC236}">
                <a16:creationId xmlns:a16="http://schemas.microsoft.com/office/drawing/2014/main" id="{943E4AA0-175D-401F-BD85-791E89FB8D3F}"/>
              </a:ext>
            </a:extLst>
          </p:cNvPr>
          <p:cNvSpPr/>
          <p:nvPr/>
        </p:nvSpPr>
        <p:spPr>
          <a:xfrm>
            <a:off x="543340" y="0"/>
            <a:ext cx="7129669" cy="2676939"/>
          </a:xfrm>
          <a:prstGeom prst="wedgeRoundRectCallout">
            <a:avLst>
              <a:gd name="adj1" fmla="val 75315"/>
              <a:gd name="adj2" fmla="val -83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3200" dirty="0">
                <a:latin typeface="Comic Sans MS" panose="030F0702030302020204" pitchFamily="66" charset="0"/>
              </a:rPr>
              <a:t>Hi, children! Here you can find many songs and games about colours! 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sp>
        <p:nvSpPr>
          <p:cNvPr id="4" name="Rounded Rectangular Callout 4">
            <a:extLst>
              <a:ext uri="{FF2B5EF4-FFF2-40B4-BE49-F238E27FC236}">
                <a16:creationId xmlns:a16="http://schemas.microsoft.com/office/drawing/2014/main" id="{28AF8575-A7A4-4613-A740-A3AAC03B43E4}"/>
              </a:ext>
            </a:extLst>
          </p:cNvPr>
          <p:cNvSpPr/>
          <p:nvPr/>
        </p:nvSpPr>
        <p:spPr>
          <a:xfrm>
            <a:off x="1013792" y="3609355"/>
            <a:ext cx="10051773" cy="2676939"/>
          </a:xfrm>
          <a:prstGeom prst="wedgeRoundRectCallout">
            <a:avLst>
              <a:gd name="adj1" fmla="val 38005"/>
              <a:gd name="adj2" fmla="val -1147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3200" dirty="0">
                <a:latin typeface="Comic Sans MS" panose="030F0702030302020204" pitchFamily="66" charset="0"/>
              </a:rPr>
              <a:t>You can hear, play or do as many as you like! If you do not want to play a game or listen to a song then move on to the next slide!</a:t>
            </a:r>
            <a:endParaRPr lang="el-G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67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0966BB7-F690-4794-A6A5-3D9378F799EC}"/>
              </a:ext>
            </a:extLst>
          </p:cNvPr>
          <p:cNvSpPr/>
          <p:nvPr/>
        </p:nvSpPr>
        <p:spPr>
          <a:xfrm>
            <a:off x="4654295" y="4522156"/>
            <a:ext cx="5609222" cy="13632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Well done everybody!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See you next time!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BA87361-6D30-46E4-834B-719CF5905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88332"/>
            <a:ext cx="3564638" cy="4569668"/>
          </a:xfrm>
          <a:custGeom>
            <a:avLst/>
            <a:gdLst>
              <a:gd name="connsiteX0" fmla="*/ 640080 w 3564638"/>
              <a:gd name="connsiteY0" fmla="*/ 0 h 4569668"/>
              <a:gd name="connsiteX1" fmla="*/ 3564638 w 3564638"/>
              <a:gd name="connsiteY1" fmla="*/ 2924558 h 4569668"/>
              <a:gd name="connsiteX2" fmla="*/ 3065170 w 3564638"/>
              <a:gd name="connsiteY2" fmla="*/ 4559707 h 4569668"/>
              <a:gd name="connsiteX3" fmla="*/ 3057720 w 3564638"/>
              <a:gd name="connsiteY3" fmla="*/ 4569668 h 4569668"/>
              <a:gd name="connsiteX4" fmla="*/ 0 w 3564638"/>
              <a:gd name="connsiteY4" fmla="*/ 4569668 h 4569668"/>
              <a:gd name="connsiteX5" fmla="*/ 0 w 3564638"/>
              <a:gd name="connsiteY5" fmla="*/ 72448 h 4569668"/>
              <a:gd name="connsiteX6" fmla="*/ 50679 w 3564638"/>
              <a:gd name="connsiteY6" fmla="*/ 59417 h 4569668"/>
              <a:gd name="connsiteX7" fmla="*/ 640080 w 3564638"/>
              <a:gd name="connsiteY7" fmla="*/ 0 h 456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D89DB1C0-FEEC-4CB6-88B2-F9C5562E0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6574" y="0"/>
            <a:ext cx="3913632" cy="2285234"/>
          </a:xfrm>
          <a:custGeom>
            <a:avLst/>
            <a:gdLst>
              <a:gd name="connsiteX0" fmla="*/ 29691 w 3913632"/>
              <a:gd name="connsiteY0" fmla="*/ 0 h 2285234"/>
              <a:gd name="connsiteX1" fmla="*/ 3883942 w 3913632"/>
              <a:gd name="connsiteY1" fmla="*/ 0 h 2285234"/>
              <a:gd name="connsiteX2" fmla="*/ 3903529 w 3913632"/>
              <a:gd name="connsiteY2" fmla="*/ 128345 h 2285234"/>
              <a:gd name="connsiteX3" fmla="*/ 3913632 w 3913632"/>
              <a:gd name="connsiteY3" fmla="*/ 328418 h 2285234"/>
              <a:gd name="connsiteX4" fmla="*/ 1956816 w 3913632"/>
              <a:gd name="connsiteY4" fmla="*/ 2285234 h 2285234"/>
              <a:gd name="connsiteX5" fmla="*/ 0 w 3913632"/>
              <a:gd name="connsiteY5" fmla="*/ 328418 h 2285234"/>
              <a:gd name="connsiteX6" fmla="*/ 10103 w 3913632"/>
              <a:gd name="connsiteY6" fmla="*/ 128345 h 228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2" descr="Search Results">
            <a:extLst>
              <a:ext uri="{FF2B5EF4-FFF2-40B4-BE49-F238E27FC236}">
                <a16:creationId xmlns:a16="http://schemas.microsoft.com/office/drawing/2014/main" id="{13020EC9-A024-4E8D-9987-4630F9E341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1" r="1" b="28930"/>
          <a:stretch/>
        </p:blipFill>
        <p:spPr bwMode="auto">
          <a:xfrm>
            <a:off x="2031815" y="202978"/>
            <a:ext cx="2343150" cy="155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3117" y="615908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8163D1C-ED91-4D5F-A33B-CF1256B27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67709" y="780500"/>
            <a:ext cx="2852928" cy="28529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4" descr="wide girl clipart">
            <a:extLst>
              <a:ext uri="{FF2B5EF4-FFF2-40B4-BE49-F238E27FC236}">
                <a16:creationId xmlns:a16="http://schemas.microsoft.com/office/drawing/2014/main" id="{03E249BD-AEDD-494C-BDFC-42E2683493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2" r="2897" b="3"/>
          <a:stretch/>
        </p:blipFill>
        <p:spPr bwMode="auto">
          <a:xfrm>
            <a:off x="6333008" y="1293093"/>
            <a:ext cx="1122330" cy="182774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Paint Clipart For Kids">
            <a:extLst>
              <a:ext uri="{FF2B5EF4-FFF2-40B4-BE49-F238E27FC236}">
                <a16:creationId xmlns:a16="http://schemas.microsoft.com/office/drawing/2014/main" id="{74CC8773-C829-4666-AF19-E1FAAF6E36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9164"/>
          <a:stretch/>
        </p:blipFill>
        <p:spPr bwMode="auto">
          <a:xfrm flipH="1">
            <a:off x="558809" y="3317453"/>
            <a:ext cx="1972784" cy="2974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31103AB2-C090-458F-B752-294F23AFA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1"/>
            <a:ext cx="3439432" cy="3785157"/>
          </a:xfrm>
          <a:custGeom>
            <a:avLst/>
            <a:gdLst>
              <a:gd name="connsiteX0" fmla="*/ 198262 w 3439432"/>
              <a:gd name="connsiteY0" fmla="*/ 0 h 3785157"/>
              <a:gd name="connsiteX1" fmla="*/ 3439432 w 3439432"/>
              <a:gd name="connsiteY1" fmla="*/ 0 h 3785157"/>
              <a:gd name="connsiteX2" fmla="*/ 3439432 w 3439432"/>
              <a:gd name="connsiteY2" fmla="*/ 3697836 h 3785157"/>
              <a:gd name="connsiteX3" fmla="*/ 3318024 w 3439432"/>
              <a:gd name="connsiteY3" fmla="*/ 3729054 h 3785157"/>
              <a:gd name="connsiteX4" fmla="*/ 2761488 w 3439432"/>
              <a:gd name="connsiteY4" fmla="*/ 3785157 h 3785157"/>
              <a:gd name="connsiteX5" fmla="*/ 0 w 3439432"/>
              <a:gd name="connsiteY5" fmla="*/ 1023669 h 3785157"/>
              <a:gd name="connsiteX6" fmla="*/ 124151 w 3439432"/>
              <a:gd name="connsiteY6" fmla="*/ 202487 h 3785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785157">
                <a:moveTo>
                  <a:pt x="198262" y="0"/>
                </a:moveTo>
                <a:lnTo>
                  <a:pt x="3439432" y="0"/>
                </a:lnTo>
                <a:lnTo>
                  <a:pt x="3439432" y="3697836"/>
                </a:lnTo>
                <a:lnTo>
                  <a:pt x="3318024" y="3729054"/>
                </a:lnTo>
                <a:cubicBezTo>
                  <a:pt x="3138258" y="3765839"/>
                  <a:pt x="2952129" y="3785157"/>
                  <a:pt x="2761488" y="3785157"/>
                </a:cubicBezTo>
                <a:cubicBezTo>
                  <a:pt x="1236360" y="3785157"/>
                  <a:pt x="0" y="2548797"/>
                  <a:pt x="0" y="1023669"/>
                </a:cubicBezTo>
                <a:cubicBezTo>
                  <a:pt x="0" y="737708"/>
                  <a:pt x="43466" y="461898"/>
                  <a:pt x="124151" y="202487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3D471F3-782A-4BA1-9CAB-FF5CDF0A75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8761" y="-4332"/>
            <a:ext cx="3273238" cy="3618965"/>
          </a:xfrm>
          <a:custGeom>
            <a:avLst/>
            <a:gdLst>
              <a:gd name="connsiteX0" fmla="*/ 210437 w 3273238"/>
              <a:gd name="connsiteY0" fmla="*/ 0 h 3618965"/>
              <a:gd name="connsiteX1" fmla="*/ 3273238 w 3273238"/>
              <a:gd name="connsiteY1" fmla="*/ 0 h 3618965"/>
              <a:gd name="connsiteX2" fmla="*/ 3273238 w 3273238"/>
              <a:gd name="connsiteY2" fmla="*/ 3526409 h 3618965"/>
              <a:gd name="connsiteX3" fmla="*/ 3118338 w 3273238"/>
              <a:gd name="connsiteY3" fmla="*/ 3566238 h 3618965"/>
              <a:gd name="connsiteX4" fmla="*/ 2595295 w 3273238"/>
              <a:gd name="connsiteY4" fmla="*/ 3618965 h 3618965"/>
              <a:gd name="connsiteX5" fmla="*/ 0 w 3273238"/>
              <a:gd name="connsiteY5" fmla="*/ 1023670 h 3618965"/>
              <a:gd name="connsiteX6" fmla="*/ 203951 w 3273238"/>
              <a:gd name="connsiteY6" fmla="*/ 13464 h 361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3238" h="3618965">
                <a:moveTo>
                  <a:pt x="210437" y="0"/>
                </a:moveTo>
                <a:lnTo>
                  <a:pt x="3273238" y="0"/>
                </a:lnTo>
                <a:lnTo>
                  <a:pt x="3273238" y="3526409"/>
                </a:lnTo>
                <a:lnTo>
                  <a:pt x="3118338" y="3566238"/>
                </a:lnTo>
                <a:cubicBezTo>
                  <a:pt x="2949390" y="3600810"/>
                  <a:pt x="2774463" y="3618965"/>
                  <a:pt x="2595295" y="3618965"/>
                </a:cubicBezTo>
                <a:cubicBezTo>
                  <a:pt x="1161953" y="3618965"/>
                  <a:pt x="0" y="2457012"/>
                  <a:pt x="0" y="1023670"/>
                </a:cubicBezTo>
                <a:cubicBezTo>
                  <a:pt x="0" y="665335"/>
                  <a:pt x="72622" y="323961"/>
                  <a:pt x="203951" y="134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2" descr="Girl Holding a Giant Paint Brush Clip Art - Girl Holding a Giant ">
            <a:extLst>
              <a:ext uri="{FF2B5EF4-FFF2-40B4-BE49-F238E27FC236}">
                <a16:creationId xmlns:a16="http://schemas.microsoft.com/office/drawing/2014/main" id="{7A7D445E-F96F-41D8-B97E-BA347EE3F8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6" b="3"/>
          <a:stretch/>
        </p:blipFill>
        <p:spPr bwMode="auto">
          <a:xfrm flipH="1">
            <a:off x="9487798" y="294806"/>
            <a:ext cx="1622220" cy="237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8252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omic Sans MS" panose="030F0702030302020204" pitchFamily="66" charset="0"/>
              </a:rPr>
              <a:t>Images courtesy of:</a:t>
            </a:r>
            <a:endParaRPr lang="el-GR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728788"/>
            <a:ext cx="9720073" cy="4580572"/>
          </a:xfrm>
        </p:spPr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http://clipart-library.com</a:t>
            </a:r>
            <a:endParaRPr lang="en-US" dirty="0"/>
          </a:p>
          <a:p>
            <a:endParaRPr lang="en-US" dirty="0">
              <a:hlinkClick r:id="rId3"/>
            </a:endParaRPr>
          </a:p>
          <a:p>
            <a:endParaRPr lang="en-US" dirty="0"/>
          </a:p>
          <a:p>
            <a:pPr marL="0" lvl="0" indent="0" fontAlgn="base">
              <a:spcBef>
                <a:spcPts val="480"/>
              </a:spcBef>
              <a:buNone/>
            </a:pPr>
            <a:endParaRPr lang="en-US" sz="2400" i="1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693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irl Holding a Giant Paint Brush Clip Art - Girl Holding a Giant ">
            <a:extLst>
              <a:ext uri="{FF2B5EF4-FFF2-40B4-BE49-F238E27FC236}">
                <a16:creationId xmlns:a16="http://schemas.microsoft.com/office/drawing/2014/main" id="{6C3A40AD-2995-4C77-93FA-DBD93480D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97" y="356359"/>
            <a:ext cx="2606403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FE1CEFCB-0725-4A84-AF0F-F6497C2AAB11}"/>
              </a:ext>
            </a:extLst>
          </p:cNvPr>
          <p:cNvSpPr/>
          <p:nvPr/>
        </p:nvSpPr>
        <p:spPr>
          <a:xfrm>
            <a:off x="384799" y="4743181"/>
            <a:ext cx="8295250" cy="1758460"/>
          </a:xfrm>
          <a:prstGeom prst="wedgeRoundRectCallout">
            <a:avLst>
              <a:gd name="adj1" fmla="val -26025"/>
              <a:gd name="adj2" fmla="val -187570"/>
              <a:gd name="adj3" fmla="val 16667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Let’s hear the “Rainbow song” to remember the colours! Click on the link to hear it!</a:t>
            </a:r>
            <a:endParaRPr lang="en-US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44BA34-CDB8-47E8-9364-2DFE69285413}"/>
              </a:ext>
            </a:extLst>
          </p:cNvPr>
          <p:cNvSpPr txBox="1"/>
          <p:nvPr/>
        </p:nvSpPr>
        <p:spPr>
          <a:xfrm>
            <a:off x="5029040" y="3636297"/>
            <a:ext cx="610262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hlinkClick r:id="rId3"/>
              </a:rPr>
              <a:t>The Rainbow Colors Song - YouTube</a:t>
            </a:r>
            <a:endParaRPr lang="en-US" sz="30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A97D4C-B680-471A-84B3-0BA376BCB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2424" y="356359"/>
            <a:ext cx="6414505" cy="2999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022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oy Holding a Giant Paint Brush Clip Art - Boy Holding a Giant ">
            <a:extLst>
              <a:ext uri="{FF2B5EF4-FFF2-40B4-BE49-F238E27FC236}">
                <a16:creationId xmlns:a16="http://schemas.microsoft.com/office/drawing/2014/main" id="{06E90E77-B97F-4A36-AA55-3A173DC67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844" y="111770"/>
            <a:ext cx="2003354" cy="308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C82158CB-DD29-4AFB-A17C-E276C930D066}"/>
              </a:ext>
            </a:extLst>
          </p:cNvPr>
          <p:cNvSpPr/>
          <p:nvPr/>
        </p:nvSpPr>
        <p:spPr>
          <a:xfrm>
            <a:off x="2803161" y="72018"/>
            <a:ext cx="9125121" cy="1425109"/>
          </a:xfrm>
          <a:prstGeom prst="wedgeRoundRectCallout">
            <a:avLst>
              <a:gd name="adj1" fmla="val -68221"/>
              <a:gd name="adj2" fmla="val 38347"/>
              <a:gd name="adj3" fmla="val 16667"/>
            </a:avLst>
          </a:prstGeom>
          <a:solidFill>
            <a:srgbClr val="99FF99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This video is a listening colours’ game! How fast can you say the colours? </a:t>
            </a:r>
            <a:endParaRPr lang="en-US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318542-2E6A-485E-A4F2-B84566529F71}"/>
              </a:ext>
            </a:extLst>
          </p:cNvPr>
          <p:cNvSpPr txBox="1"/>
          <p:nvPr/>
        </p:nvSpPr>
        <p:spPr>
          <a:xfrm>
            <a:off x="2305877" y="1497128"/>
            <a:ext cx="874643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hlinkClick r:id="rId3"/>
              </a:rPr>
              <a:t>Learn Colors - Preschool Chant - Colors Song for Preschool by ELF Learning - ELF Kids Videos - YouTube</a:t>
            </a:r>
            <a:endParaRPr lang="en-US" sz="30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008D2F-259A-495D-8BE1-FD581C3BD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6883" y="3497177"/>
            <a:ext cx="6001399" cy="27887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A41AB6-8AFA-4064-B77A-AA01944D53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0234" y="2861194"/>
            <a:ext cx="4728860" cy="233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7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irl painting clipart">
            <a:extLst>
              <a:ext uri="{FF2B5EF4-FFF2-40B4-BE49-F238E27FC236}">
                <a16:creationId xmlns:a16="http://schemas.microsoft.com/office/drawing/2014/main" id="{EB6660E4-CE77-49A5-AE27-BBE590909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286" y="1617209"/>
            <a:ext cx="5238750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4">
            <a:extLst>
              <a:ext uri="{FF2B5EF4-FFF2-40B4-BE49-F238E27FC236}">
                <a16:creationId xmlns:a16="http://schemas.microsoft.com/office/drawing/2014/main" id="{943E4AA0-175D-401F-BD85-791E89FB8D3F}"/>
              </a:ext>
            </a:extLst>
          </p:cNvPr>
          <p:cNvSpPr/>
          <p:nvPr/>
        </p:nvSpPr>
        <p:spPr>
          <a:xfrm>
            <a:off x="1033671" y="965707"/>
            <a:ext cx="4575786" cy="4276724"/>
          </a:xfrm>
          <a:prstGeom prst="wedgeRoundRectCallout">
            <a:avLst>
              <a:gd name="adj1" fmla="val 85724"/>
              <a:gd name="adj2" fmla="val 1937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3200" dirty="0">
                <a:latin typeface="Comic Sans MS" panose="030F0702030302020204" pitchFamily="66" charset="0"/>
              </a:rPr>
              <a:t>Do you remember our friend </a:t>
            </a:r>
            <a:r>
              <a:rPr lang="en-GB" sz="3200" dirty="0" err="1">
                <a:latin typeface="Comic Sans MS" panose="030F0702030302020204" pitchFamily="66" charset="0"/>
              </a:rPr>
              <a:t>Gogo</a:t>
            </a:r>
            <a:r>
              <a:rPr lang="en-GB" sz="3200" dirty="0">
                <a:latin typeface="Comic Sans MS" panose="030F0702030302020204" pitchFamily="66" charset="0"/>
              </a:rPr>
              <a:t>? Next, let’s see a video with </a:t>
            </a:r>
            <a:r>
              <a:rPr lang="en-GB" sz="3200" dirty="0" err="1">
                <a:latin typeface="Comic Sans MS" panose="030F0702030302020204" pitchFamily="66" charset="0"/>
              </a:rPr>
              <a:t>Gogo’s</a:t>
            </a:r>
            <a:r>
              <a:rPr lang="en-GB" sz="3200" dirty="0">
                <a:latin typeface="Comic Sans MS" panose="030F0702030302020204" pitchFamily="66" charset="0"/>
              </a:rPr>
              <a:t> adventures with colours!</a:t>
            </a:r>
            <a:endParaRPr lang="el-G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69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97ACE6-224C-47EC-9950-0A42260E7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40721">
            <a:off x="362659" y="2090883"/>
            <a:ext cx="5956121" cy="34527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698D04-D858-4B5E-9B95-8B8BDC1C92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68624">
            <a:off x="6457922" y="3187095"/>
            <a:ext cx="4800600" cy="3505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B0BD546-7B47-4567-8D6E-5D7846D9BA98}"/>
              </a:ext>
            </a:extLst>
          </p:cNvPr>
          <p:cNvSpPr txBox="1"/>
          <p:nvPr/>
        </p:nvSpPr>
        <p:spPr>
          <a:xfrm>
            <a:off x="4198850" y="656105"/>
            <a:ext cx="609834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000" b="1" dirty="0" err="1">
                <a:hlinkClick r:id="rId4"/>
              </a:rPr>
              <a:t>Gogo's</a:t>
            </a:r>
            <a:r>
              <a:rPr lang="en-US" sz="5000" b="1" dirty="0">
                <a:hlinkClick r:id="rId4"/>
              </a:rPr>
              <a:t> 6 - YouTube</a:t>
            </a:r>
            <a:endParaRPr lang="en-US" sz="5000" b="1" dirty="0"/>
          </a:p>
        </p:txBody>
      </p:sp>
    </p:spTree>
    <p:extLst>
      <p:ext uri="{BB962C8B-B14F-4D97-AF65-F5344CB8AC3E}">
        <p14:creationId xmlns:p14="http://schemas.microsoft.com/office/powerpoint/2010/main" val="49996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461" y="1588166"/>
            <a:ext cx="9720073" cy="454073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1500" dirty="0">
              <a:latin typeface="Comic Sans MS" panose="030F0702030302020204" pitchFamily="66" charset="0"/>
              <a:hlinkClick r:id="rId2"/>
            </a:endParaRPr>
          </a:p>
          <a:p>
            <a:pPr marL="0" indent="0">
              <a:buNone/>
            </a:pPr>
            <a:r>
              <a:rPr lang="el-CY" dirty="0"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https://agendaweb.org/exercises/vocabulary/audio/colours/colours-1</a:t>
            </a: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l-GR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Paint Clipart For Kids">
            <a:extLst>
              <a:ext uri="{FF2B5EF4-FFF2-40B4-BE49-F238E27FC236}">
                <a16:creationId xmlns:a16="http://schemas.microsoft.com/office/drawing/2014/main" id="{DD50E070-715E-4725-9139-E592A0E38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5335" y="355287"/>
            <a:ext cx="1484488" cy="246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247923" y="355287"/>
            <a:ext cx="9720073" cy="1143313"/>
          </a:xfrm>
          <a:prstGeom prst="wedgeRoundRectCallout">
            <a:avLst>
              <a:gd name="adj1" fmla="val 57460"/>
              <a:gd name="adj2" fmla="val 25335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Here are two games to practice listening to </a:t>
            </a:r>
            <a:r>
              <a:rPr lang="en-US" sz="3200" dirty="0" err="1">
                <a:solidFill>
                  <a:schemeClr val="tx1"/>
                </a:solidFill>
                <a:latin typeface="Comic Sans MS" panose="030F0702030302020204" pitchFamily="66" charset="0"/>
              </a:rPr>
              <a:t>colours</a:t>
            </a:r>
            <a:r>
              <a:rPr lang="en-US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 ! Please, click on the link to play!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4D1625-C682-4BD3-8367-4CD4D7AA7D12}"/>
              </a:ext>
            </a:extLst>
          </p:cNvPr>
          <p:cNvSpPr txBox="1"/>
          <p:nvPr/>
        </p:nvSpPr>
        <p:spPr>
          <a:xfrm>
            <a:off x="247923" y="4036955"/>
            <a:ext cx="11486876" cy="1049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>
              <a:lnSpc>
                <a:spcPct val="115000"/>
              </a:lnSpc>
              <a:spcAft>
                <a:spcPts val="1000"/>
              </a:spcAft>
            </a:pPr>
            <a:r>
              <a:rPr lang="en-GB" sz="2800" dirty="0"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http://eslgamesworld.com/members/games/vocabulary/memoryaudio/colours/index.html</a:t>
            </a:r>
            <a:endParaRPr lang="en-US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60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Pill-button-seagreen Clip 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10532"/>
            <a:ext cx="5378896" cy="202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70860" y="521530"/>
            <a:ext cx="4801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omic Sans MS" panose="030F0702030302020204" pitchFamily="66" charset="0"/>
              </a:rPr>
              <a:t>Now, let’s play ‘’Simon says…’’</a:t>
            </a:r>
            <a:endParaRPr lang="el-GR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Simon says colours">
            <a:hlinkClick r:id="" action="ppaction://media"/>
            <a:extLst>
              <a:ext uri="{FF2B5EF4-FFF2-40B4-BE49-F238E27FC236}">
                <a16:creationId xmlns:a16="http://schemas.microsoft.com/office/drawing/2014/main" id="{DA7DE26F-1C20-42B3-9EC2-68CA0B15C1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51798" y="4157500"/>
            <a:ext cx="609600" cy="609600"/>
          </a:xfrm>
          <a:prstGeom prst="rect">
            <a:avLst/>
          </a:prstGeom>
        </p:spPr>
      </p:pic>
      <p:pic>
        <p:nvPicPr>
          <p:cNvPr id="9" name="Picture 2" descr="Girl Holding a Giant Paint Brush Clip Art - Girl Holding a Giant ">
            <a:extLst>
              <a:ext uri="{FF2B5EF4-FFF2-40B4-BE49-F238E27FC236}">
                <a16:creationId xmlns:a16="http://schemas.microsoft.com/office/drawing/2014/main" id="{6280BF4C-F65C-4968-B49A-C48DFA583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033000" y="1004459"/>
            <a:ext cx="2102662" cy="372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Transparent Woman At Desk Clipart - Female School Teacher Teacher Clipart,  HD Png Download , Transparent Png Image - PNGitem">
            <a:extLst>
              <a:ext uri="{FF2B5EF4-FFF2-40B4-BE49-F238E27FC236}">
                <a16:creationId xmlns:a16="http://schemas.microsoft.com/office/drawing/2014/main" id="{818115C3-38F3-4BC6-B021-AFD9889F5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07" y="2543854"/>
            <a:ext cx="3171658" cy="3606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ular Callout 4">
            <a:extLst>
              <a:ext uri="{FF2B5EF4-FFF2-40B4-BE49-F238E27FC236}">
                <a16:creationId xmlns:a16="http://schemas.microsoft.com/office/drawing/2014/main" id="{08413F81-87D0-47BD-B88A-64616390F995}"/>
              </a:ext>
            </a:extLst>
          </p:cNvPr>
          <p:cNvSpPr/>
          <p:nvPr/>
        </p:nvSpPr>
        <p:spPr>
          <a:xfrm>
            <a:off x="4661398" y="2543855"/>
            <a:ext cx="3810000" cy="1202646"/>
          </a:xfrm>
          <a:prstGeom prst="wedgeRoundRectCallout">
            <a:avLst>
              <a:gd name="adj1" fmla="val -90054"/>
              <a:gd name="adj2" fmla="val 65486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Simon says…</a:t>
            </a:r>
            <a:endParaRPr lang="el-GR" sz="4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37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5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ular Callout 4">
            <a:extLst>
              <a:ext uri="{FF2B5EF4-FFF2-40B4-BE49-F238E27FC236}">
                <a16:creationId xmlns:a16="http://schemas.microsoft.com/office/drawing/2014/main" id="{1F7B984F-2826-4306-B3BF-86C0091D315A}"/>
              </a:ext>
            </a:extLst>
          </p:cNvPr>
          <p:cNvSpPr/>
          <p:nvPr/>
        </p:nvSpPr>
        <p:spPr>
          <a:xfrm>
            <a:off x="5172006" y="1155657"/>
            <a:ext cx="5653841" cy="2679743"/>
          </a:xfrm>
          <a:prstGeom prst="wedgeRoundRectCallout">
            <a:avLst>
              <a:gd name="adj1" fmla="val -75207"/>
              <a:gd name="adj2" fmla="val 28985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I ‘m sure you enjoy playing games! I love games too! Let’s play some more!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4" name="Picture 4" descr="wide girl clipart">
            <a:extLst>
              <a:ext uri="{FF2B5EF4-FFF2-40B4-BE49-F238E27FC236}">
                <a16:creationId xmlns:a16="http://schemas.microsoft.com/office/drawing/2014/main" id="{283E31AF-40EF-40EF-9EE4-193B111E7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99" y="2365868"/>
            <a:ext cx="3095625" cy="3946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99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536</Words>
  <Application>Microsoft Office PowerPoint</Application>
  <PresentationFormat>Widescreen</PresentationFormat>
  <Paragraphs>47</Paragraphs>
  <Slides>21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Aharoni</vt:lpstr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Images courtesy of: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2020-04-29T15:08:05Z</dcterms:created>
  <dcterms:modified xsi:type="dcterms:W3CDTF">2021-01-10T10:55:58Z</dcterms:modified>
</cp:coreProperties>
</file>