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69" r:id="rId1"/>
  </p:sldMasterIdLst>
  <p:notesMasterIdLst>
    <p:notesMasterId r:id="rId31"/>
  </p:notesMasterIdLst>
  <p:sldIdLst>
    <p:sldId id="287" r:id="rId2"/>
    <p:sldId id="288" r:id="rId3"/>
    <p:sldId id="256" r:id="rId4"/>
    <p:sldId id="290" r:id="rId5"/>
    <p:sldId id="289" r:id="rId6"/>
    <p:sldId id="291" r:id="rId7"/>
    <p:sldId id="297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283" r:id="rId18"/>
    <p:sldId id="304" r:id="rId19"/>
    <p:sldId id="306" r:id="rId20"/>
    <p:sldId id="307" r:id="rId21"/>
    <p:sldId id="308" r:id="rId22"/>
    <p:sldId id="309" r:id="rId23"/>
    <p:sldId id="325" r:id="rId24"/>
    <p:sldId id="326" r:id="rId25"/>
    <p:sldId id="328" r:id="rId26"/>
    <p:sldId id="327" r:id="rId27"/>
    <p:sldId id="301" r:id="rId28"/>
    <p:sldId id="280" r:id="rId29"/>
    <p:sldId id="315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5" autoAdjust="0"/>
    <p:restoredTop sz="94660"/>
  </p:normalViewPr>
  <p:slideViewPr>
    <p:cSldViewPr snapToGrid="0">
      <p:cViewPr>
        <p:scale>
          <a:sx n="81" d="100"/>
          <a:sy n="81" d="100"/>
        </p:scale>
        <p:origin x="216" y="-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29866F-A3C6-47A5-B06F-3CDA215718AA}" type="datetimeFigureOut">
              <a:rPr lang="en-US" smtClean="0"/>
              <a:t>1/16/2021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049DA-38E4-4824-AD9A-195C64C4F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22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3DEA39-26E5-43F2-8A3E-A34ADB5518C5}" type="slidenum">
              <a:rPr lang="el-GR" smtClean="0"/>
              <a:t>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94105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8ABE3C1-DBE1-495D-B57B-2849774B866A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934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02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E61D-D431-422C-9764-11DAFE33AB63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66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12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184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62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27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95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2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50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844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D6E9DEC-419B-4CC5-A080-3B06BD5A8291}" type="datetimeFigureOut">
              <a:rPr lang="en-US" smtClean="0"/>
              <a:t>1/16/2021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0106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18.png"/><Relationship Id="rId5" Type="http://schemas.openxmlformats.org/officeDocument/2006/relationships/hyperlink" Target="https://matchthememory.com/alsinanumbers?card_count=5" TargetMode="External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hyperlink" Target="https://www.sheppardsoftware.com/math/early-math/number-words-fruit-splat-game/" TargetMode="Externa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2.jp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media" Target="../media/media21.m4a"/><Relationship Id="rId7" Type="http://schemas.openxmlformats.org/officeDocument/2006/relationships/image" Target="../media/image21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2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1.m4a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media" Target="../media/media23.m4a"/><Relationship Id="rId7" Type="http://schemas.openxmlformats.org/officeDocument/2006/relationships/image" Target="../media/image2.jp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3.m4a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audio" Target="NULL" TargetMode="External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audio" Target="../media/media4.mp3"/><Relationship Id="rId11" Type="http://schemas.openxmlformats.org/officeDocument/2006/relationships/image" Target="../media/image2.jpg"/><Relationship Id="rId5" Type="http://schemas.microsoft.com/office/2007/relationships/media" Target="../media/media4.mp3"/><Relationship Id="rId10" Type="http://schemas.openxmlformats.org/officeDocument/2006/relationships/image" Target="../media/image3.png"/><Relationship Id="rId4" Type="http://schemas.microsoft.com/office/2007/relationships/media" Target="../media/media3.m4a"/><Relationship Id="rId9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microsoft.com/office/2007/relationships/media" Target="../media/media25.m4a"/><Relationship Id="rId7" Type="http://schemas.openxmlformats.org/officeDocument/2006/relationships/image" Target="../media/image25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.png"/><Relationship Id="rId4" Type="http://schemas.openxmlformats.org/officeDocument/2006/relationships/audio" Target="../media/media25.m4a"/><Relationship Id="rId9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media" Target="../media/media27.m4a"/><Relationship Id="rId7" Type="http://schemas.openxmlformats.org/officeDocument/2006/relationships/image" Target="../media/image2.jpg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27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7.m4a"/><Relationship Id="rId9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microsoft.com/office/2007/relationships/media" Target="../media/media29.m4a"/><Relationship Id="rId7" Type="http://schemas.openxmlformats.org/officeDocument/2006/relationships/image" Target="../media/image27.png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.png"/><Relationship Id="rId4" Type="http://schemas.openxmlformats.org/officeDocument/2006/relationships/audio" Target="../media/media29.m4a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png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30.png"/><Relationship Id="rId5" Type="http://schemas.openxmlformats.org/officeDocument/2006/relationships/hyperlink" Target="https://www.worldbookday.com/videos/acorn-wood-counting/" TargetMode="External"/><Relationship Id="rId4" Type="http://schemas.openxmlformats.org/officeDocument/2006/relationships/image" Target="../media/image2.jpg"/><Relationship Id="rId9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es-games.com/numbers10.php" TargetMode="Externa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.jpg"/><Relationship Id="rId9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png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36.png"/><Relationship Id="rId5" Type="http://schemas.openxmlformats.org/officeDocument/2006/relationships/image" Target="../media/image2.jpg"/><Relationship Id="rId4" Type="http://schemas.openxmlformats.org/officeDocument/2006/relationships/hyperlink" Target="https://learnenglishkids.britishcouncil.org/word-games/numbers-1-10" TargetMode="External"/><Relationship Id="rId9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veworksheets.com/worksheets/en/English_as_a_Second_Language_(ESL)/Numbers_1-10/Listening_numbers_1-10_lh1232475dv" TargetMode="External"/><Relationship Id="rId2" Type="http://schemas.openxmlformats.org/officeDocument/2006/relationships/hyperlink" Target="https://www.liveworksheets.com/worksheets/en/English_as_a_Second_Language_(ESL)/Numbers/Numbers_1-10_(listening)_aj18799p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2" Type="http://schemas.openxmlformats.org/officeDocument/2006/relationships/hyperlink" Target="https://www.eslgamesplus.com/numbers-1-to-10-esl-fun-game-catapult-game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ordwall.net/el/resource/1013056/numbers-1-10" TargetMode="External"/><Relationship Id="rId5" Type="http://schemas.openxmlformats.org/officeDocument/2006/relationships/image" Target="../media/image42.png"/><Relationship Id="rId4" Type="http://schemas.openxmlformats.org/officeDocument/2006/relationships/hyperlink" Target="https://wordwall.net/el/resource/8263388/numbers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44.png"/><Relationship Id="rId5" Type="http://schemas.openxmlformats.org/officeDocument/2006/relationships/hyperlink" Target="https://www.youtube.com/watch?v=WoKJSN-H4NU&amp;t=2s" TargetMode="External"/><Relationship Id="rId4" Type="http://schemas.openxmlformats.org/officeDocument/2006/relationships/image" Target="../media/image2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6" Type="http://schemas.openxmlformats.org/officeDocument/2006/relationships/image" Target="../media/image3.png"/><Relationship Id="rId5" Type="http://schemas.openxmlformats.org/officeDocument/2006/relationships/image" Target="../media/image45.jpe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microsoft.com/office/2007/relationships/media" Target="../media/media6.m4a"/><Relationship Id="rId1" Type="http://schemas.openxmlformats.org/officeDocument/2006/relationships/audio" Target="NULL" TargetMode="External"/><Relationship Id="rId6" Type="http://schemas.openxmlformats.org/officeDocument/2006/relationships/hyperlink" Target="https://www.youtube.com/watch?v=V_UhnxIBf28&amp;feature=emb_logo" TargetMode="External"/><Relationship Id="rId5" Type="http://schemas.openxmlformats.org/officeDocument/2006/relationships/image" Target="../media/image6.png"/><Relationship Id="rId4" Type="http://schemas.openxmlformats.org/officeDocument/2006/relationships/hyperlink" Target="https://www.youtube.com/watch?v=xNw1SSz18Gg&amp;t=7s" TargetMode="Externa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jp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8.png"/><Relationship Id="rId5" Type="http://schemas.openxmlformats.org/officeDocument/2006/relationships/hyperlink" Target="https://www.youtube.com/watch?v=AtPBk6eBuaw&amp;t=88s" TargetMode="External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3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taking a selfie&#10;&#10;Description automatically generated">
            <a:extLst>
              <a:ext uri="{FF2B5EF4-FFF2-40B4-BE49-F238E27FC236}">
                <a16:creationId xmlns:a16="http://schemas.microsoft.com/office/drawing/2014/main" id="{278524F3-0DA7-4526-BC7F-C4AAED258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26203" y="754743"/>
            <a:ext cx="3191851" cy="3904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B0431C1F-F9CE-4C10-9AFD-8FEFF6EB5249}"/>
              </a:ext>
            </a:extLst>
          </p:cNvPr>
          <p:cNvSpPr/>
          <p:nvPr/>
        </p:nvSpPr>
        <p:spPr>
          <a:xfrm>
            <a:off x="4436758" y="754743"/>
            <a:ext cx="7507208" cy="2409720"/>
          </a:xfrm>
          <a:prstGeom prst="wedgeEllipseCallout">
            <a:avLst>
              <a:gd name="adj1" fmla="val -73597"/>
              <a:gd name="adj2" fmla="val 3785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4000" dirty="0">
                <a:ln w="0"/>
                <a:solidFill>
                  <a:schemeClr val="tx1"/>
                </a:solidFill>
                <a:latin typeface="Comic Sans MS" panose="030F0702030302020204" pitchFamily="66" charset="0"/>
              </a:rPr>
              <a:t>Hello again, children! How are you today?</a:t>
            </a:r>
            <a:endParaRPr lang="en-US" sz="4000" dirty="0">
              <a:ln w="0"/>
              <a:solidFill>
                <a:schemeClr val="tx1"/>
              </a:solidFill>
            </a:endParaRPr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BE353A5-688B-46B0-BB74-82C87110CB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5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63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4">
            <a:extLst>
              <a:ext uri="{FF2B5EF4-FFF2-40B4-BE49-F238E27FC236}">
                <a16:creationId xmlns:a16="http://schemas.microsoft.com/office/drawing/2014/main" id="{3700F3D0-D641-40F2-B177-C2645662597E}"/>
              </a:ext>
            </a:extLst>
          </p:cNvPr>
          <p:cNvSpPr/>
          <p:nvPr/>
        </p:nvSpPr>
        <p:spPr>
          <a:xfrm>
            <a:off x="2182202" y="314152"/>
            <a:ext cx="6956718" cy="1629391"/>
          </a:xfrm>
          <a:prstGeom prst="wedgeRoundRectCallout">
            <a:avLst>
              <a:gd name="adj1" fmla="val -58686"/>
              <a:gd name="adj2" fmla="val 1538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	</a:t>
            </a:r>
            <a:r>
              <a:rPr lang="en-US" sz="3200" dirty="0">
                <a:latin typeface="Comic Sans MS" panose="030F0702030302020204" pitchFamily="66" charset="0"/>
              </a:rPr>
              <a:t>How many fingers? </a:t>
            </a:r>
            <a:endParaRPr lang="el-GR" sz="3200" dirty="0">
              <a:latin typeface="Comic Sans MS" panose="030F0702030302020204" pitchFamily="66" charset="0"/>
            </a:endParaRPr>
          </a:p>
        </p:txBody>
      </p:sp>
      <p:pic>
        <p:nvPicPr>
          <p:cNvPr id="13" name="Picture 12" descr="A person taking a selfie&#10;&#10;Description automatically generated">
            <a:extLst>
              <a:ext uri="{FF2B5EF4-FFF2-40B4-BE49-F238E27FC236}">
                <a16:creationId xmlns:a16="http://schemas.microsoft.com/office/drawing/2014/main" id="{566CA923-83D0-4109-9534-C60B291DD8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989" y="3429000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24BD56-BD0B-442F-8FF2-740629096F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2562" y="2246910"/>
            <a:ext cx="2427392" cy="4287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CCBF667-698A-487B-B379-A63A5D900A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79443" y="25411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9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C2FDD1-5FC6-4256-AB6B-20E9D30D462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6596"/>
          <a:stretch/>
        </p:blipFill>
        <p:spPr>
          <a:xfrm>
            <a:off x="4225820" y="1468436"/>
            <a:ext cx="4018419" cy="3554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4EC6F7D-CFCB-4192-9074-516464C3ED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64905" y="765313"/>
            <a:ext cx="609600" cy="6096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88740D7-C061-4FCE-ABC2-19DC420E26C8}"/>
              </a:ext>
            </a:extLst>
          </p:cNvPr>
          <p:cNvSpPr/>
          <p:nvPr/>
        </p:nvSpPr>
        <p:spPr>
          <a:xfrm>
            <a:off x="5126615" y="4571337"/>
            <a:ext cx="2560316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7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three</a:t>
            </a:r>
            <a:endParaRPr lang="en-US" sz="7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06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4">
            <a:extLst>
              <a:ext uri="{FF2B5EF4-FFF2-40B4-BE49-F238E27FC236}">
                <a16:creationId xmlns:a16="http://schemas.microsoft.com/office/drawing/2014/main" id="{3700F3D0-D641-40F2-B177-C2645662597E}"/>
              </a:ext>
            </a:extLst>
          </p:cNvPr>
          <p:cNvSpPr/>
          <p:nvPr/>
        </p:nvSpPr>
        <p:spPr>
          <a:xfrm>
            <a:off x="2182202" y="314152"/>
            <a:ext cx="6956718" cy="1629391"/>
          </a:xfrm>
          <a:prstGeom prst="wedgeRoundRectCallout">
            <a:avLst>
              <a:gd name="adj1" fmla="val -58686"/>
              <a:gd name="adj2" fmla="val 1538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	</a:t>
            </a:r>
            <a:r>
              <a:rPr lang="en-US" sz="3200" dirty="0">
                <a:latin typeface="Comic Sans MS" panose="030F0702030302020204" pitchFamily="66" charset="0"/>
              </a:rPr>
              <a:t>How many fingers this time? </a:t>
            </a:r>
            <a:endParaRPr lang="el-GR" sz="3200" dirty="0">
              <a:latin typeface="Comic Sans MS" panose="030F0702030302020204" pitchFamily="66" charset="0"/>
            </a:endParaRPr>
          </a:p>
        </p:txBody>
      </p:sp>
      <p:pic>
        <p:nvPicPr>
          <p:cNvPr id="13" name="Picture 12" descr="A person taking a selfie&#10;&#10;Description automatically generated">
            <a:extLst>
              <a:ext uri="{FF2B5EF4-FFF2-40B4-BE49-F238E27FC236}">
                <a16:creationId xmlns:a16="http://schemas.microsoft.com/office/drawing/2014/main" id="{566CA923-83D0-4109-9534-C60B291DD8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989" y="3429000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C48B04-94B5-4009-A765-321BA90E79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8604" y="2392431"/>
            <a:ext cx="3323913" cy="3742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D3E8E2-FD81-4D7D-9485-E13239DEEA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9656" y="2287499"/>
            <a:ext cx="2118922" cy="374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8D4D167-3D7E-44A3-9549-157CF1EFE7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88887" y="33859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73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4679351-4F47-4D19-BC76-A97959AD03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27"/>
          <a:stretch/>
        </p:blipFill>
        <p:spPr>
          <a:xfrm>
            <a:off x="4272196" y="1484727"/>
            <a:ext cx="3930900" cy="3172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C701D5A-B5C3-4EE5-8BF1-0DE138A352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68914" y="1484727"/>
            <a:ext cx="609600" cy="6096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141AB8-0B1C-47E1-8B94-3E532BF5A1EC}"/>
              </a:ext>
            </a:extLst>
          </p:cNvPr>
          <p:cNvSpPr/>
          <p:nvPr/>
        </p:nvSpPr>
        <p:spPr>
          <a:xfrm>
            <a:off x="5229207" y="4571337"/>
            <a:ext cx="2355132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7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eight</a:t>
            </a:r>
            <a:endParaRPr lang="en-US" sz="7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58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4">
            <a:extLst>
              <a:ext uri="{FF2B5EF4-FFF2-40B4-BE49-F238E27FC236}">
                <a16:creationId xmlns:a16="http://schemas.microsoft.com/office/drawing/2014/main" id="{3700F3D0-D641-40F2-B177-C2645662597E}"/>
              </a:ext>
            </a:extLst>
          </p:cNvPr>
          <p:cNvSpPr/>
          <p:nvPr/>
        </p:nvSpPr>
        <p:spPr>
          <a:xfrm>
            <a:off x="2182202" y="314152"/>
            <a:ext cx="6956718" cy="1629391"/>
          </a:xfrm>
          <a:prstGeom prst="wedgeRoundRectCallout">
            <a:avLst>
              <a:gd name="adj1" fmla="val -58686"/>
              <a:gd name="adj2" fmla="val 1538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	What about now?</a:t>
            </a:r>
          </a:p>
          <a:p>
            <a:pPr algn="ctr"/>
            <a:r>
              <a:rPr lang="en-US" sz="3200" dirty="0">
                <a:latin typeface="Comic Sans MS" panose="030F0702030302020204" pitchFamily="66" charset="0"/>
              </a:rPr>
              <a:t>How many fingers? </a:t>
            </a:r>
            <a:endParaRPr lang="el-GR" sz="3200" dirty="0">
              <a:latin typeface="Comic Sans MS" panose="030F0702030302020204" pitchFamily="66" charset="0"/>
            </a:endParaRPr>
          </a:p>
        </p:txBody>
      </p:sp>
      <p:pic>
        <p:nvPicPr>
          <p:cNvPr id="13" name="Picture 12" descr="A person taking a selfie&#10;&#10;Description automatically generated">
            <a:extLst>
              <a:ext uri="{FF2B5EF4-FFF2-40B4-BE49-F238E27FC236}">
                <a16:creationId xmlns:a16="http://schemas.microsoft.com/office/drawing/2014/main" id="{566CA923-83D0-4109-9534-C60B291DD8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989" y="3429000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91DA6D-045F-4F8C-80AB-117E4ED598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3049" y="2228850"/>
            <a:ext cx="2591737" cy="4186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19DF0A2-F3BF-4064-98EC-085027B85A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35965" y="35747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4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FF79CBE-2A16-42A3-A140-6DBC023676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7015"/>
          <a:stretch/>
        </p:blipFill>
        <p:spPr>
          <a:xfrm>
            <a:off x="3936898" y="1348409"/>
            <a:ext cx="3804626" cy="3415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CDFDACC-A12D-49DC-8C2B-40E7F75B21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72139" y="1348409"/>
            <a:ext cx="609600" cy="6096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CC9D685-1E69-4A55-80DD-DA73640001EF}"/>
              </a:ext>
            </a:extLst>
          </p:cNvPr>
          <p:cNvSpPr/>
          <p:nvPr/>
        </p:nvSpPr>
        <p:spPr>
          <a:xfrm>
            <a:off x="4803510" y="4764136"/>
            <a:ext cx="2071401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7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zero</a:t>
            </a:r>
            <a:endParaRPr lang="en-US" sz="7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87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28F26B1D-0EB4-4C87-844C-7AE4DCF28194}"/>
              </a:ext>
            </a:extLst>
          </p:cNvPr>
          <p:cNvSpPr/>
          <p:nvPr/>
        </p:nvSpPr>
        <p:spPr>
          <a:xfrm>
            <a:off x="2051526" y="224781"/>
            <a:ext cx="6898776" cy="1926119"/>
          </a:xfrm>
          <a:prstGeom prst="wedgeEllipseCallout">
            <a:avLst>
              <a:gd name="adj1" fmla="val 57785"/>
              <a:gd name="adj2" fmla="val 1080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Click and play a memory game to practice numbers 1-10!</a:t>
            </a:r>
            <a:endParaRPr lang="el-GR" sz="3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 descr="A person taking a selfie&#10;&#10;Description automatically generated">
            <a:extLst>
              <a:ext uri="{FF2B5EF4-FFF2-40B4-BE49-F238E27FC236}">
                <a16:creationId xmlns:a16="http://schemas.microsoft.com/office/drawing/2014/main" id="{5952320F-2CA1-49C5-A1D5-9BB32C2DB8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3704" y="66525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0CECB13-A6E3-45F4-BEAD-EAD4FC3A423F}"/>
              </a:ext>
            </a:extLst>
          </p:cNvPr>
          <p:cNvSpPr txBox="1"/>
          <p:nvPr/>
        </p:nvSpPr>
        <p:spPr>
          <a:xfrm>
            <a:off x="2125348" y="2720542"/>
            <a:ext cx="8454887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dirty="0">
                <a:latin typeface="Comic Sans MS" panose="030F0702030302020204" pitchFamily="66" charset="0"/>
                <a:hlinkClick r:id="rId5"/>
              </a:rPr>
              <a:t>MEMORY GAME NUMBERS - Match The Memory</a:t>
            </a:r>
            <a:endParaRPr lang="en-US" sz="2500" b="1" dirty="0"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EB1792-E411-48E9-A538-CB1B121947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00" y="3515491"/>
            <a:ext cx="10017194" cy="3186085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268B74F-FB62-4376-9180-3C36E1C413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02403" y="17364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67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4">
            <a:extLst>
              <a:ext uri="{FF2B5EF4-FFF2-40B4-BE49-F238E27FC236}">
                <a16:creationId xmlns:a16="http://schemas.microsoft.com/office/drawing/2014/main" id="{C2D8DD2B-9110-478C-8CED-B81FD8BB6B11}"/>
              </a:ext>
            </a:extLst>
          </p:cNvPr>
          <p:cNvSpPr/>
          <p:nvPr/>
        </p:nvSpPr>
        <p:spPr>
          <a:xfrm>
            <a:off x="227275" y="179429"/>
            <a:ext cx="7926125" cy="1618892"/>
          </a:xfrm>
          <a:prstGeom prst="wedgeRoundRectCallout">
            <a:avLst>
              <a:gd name="adj1" fmla="val 66897"/>
              <a:gd name="adj2" fmla="val 331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Comic Sans MS" panose="030F0702030302020204" pitchFamily="66" charset="0"/>
              </a:rPr>
              <a:t>How fast can you shoot the right number?</a:t>
            </a:r>
            <a:endParaRPr lang="el-GR" sz="3200" dirty="0">
              <a:latin typeface="Comic Sans MS" panose="030F0702030302020204" pitchFamily="66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1FC8B67-D82E-4BD7-B70A-EF7E400DC8A5}"/>
              </a:ext>
            </a:extLst>
          </p:cNvPr>
          <p:cNvGrpSpPr/>
          <p:nvPr/>
        </p:nvGrpSpPr>
        <p:grpSpPr>
          <a:xfrm>
            <a:off x="2322310" y="2155782"/>
            <a:ext cx="3541702" cy="2546436"/>
            <a:chOff x="7386637" y="423182"/>
            <a:chExt cx="4476105" cy="347905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694524F-8F08-4E79-9E7D-EE4B4E521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86637" y="423182"/>
              <a:ext cx="4476105" cy="34790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F7DD9685-FFF4-4CFB-87DC-C0FEE71E5F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42108" y="1328445"/>
              <a:ext cx="1259577" cy="834266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78B04FF1-0F60-4CF6-A2E6-6814C6E44F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0200" y="2632369"/>
            <a:ext cx="3547670" cy="2636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A person taking a selfie&#10;&#10;Description automatically generated">
            <a:extLst>
              <a:ext uri="{FF2B5EF4-FFF2-40B4-BE49-F238E27FC236}">
                <a16:creationId xmlns:a16="http://schemas.microsoft.com/office/drawing/2014/main" id="{526500C0-6778-4B1C-AFB7-4C0140FE7B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75429" y="179429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349BA71-55C8-42A4-800F-4926517662E0}"/>
              </a:ext>
            </a:extLst>
          </p:cNvPr>
          <p:cNvSpPr txBox="1"/>
          <p:nvPr/>
        </p:nvSpPr>
        <p:spPr>
          <a:xfrm>
            <a:off x="739986" y="5399106"/>
            <a:ext cx="1024805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rgbClr val="002060"/>
                </a:solidFill>
                <a:latin typeface="Comic Sans MS" panose="030F0702030302020204" pitchFamily="66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Number Words - Early Math- Fruit Splat Game - Math Game (sheppardsoftware.com)</a:t>
            </a:r>
            <a:endParaRPr lang="en-US" sz="3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9D4DF9A-5BE2-4A1C-ADD9-F1D6667B55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88720" y="19742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6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4">
            <a:extLst>
              <a:ext uri="{FF2B5EF4-FFF2-40B4-BE49-F238E27FC236}">
                <a16:creationId xmlns:a16="http://schemas.microsoft.com/office/drawing/2014/main" id="{3700F3D0-D641-40F2-B177-C2645662597E}"/>
              </a:ext>
            </a:extLst>
          </p:cNvPr>
          <p:cNvSpPr/>
          <p:nvPr/>
        </p:nvSpPr>
        <p:spPr>
          <a:xfrm>
            <a:off x="2370712" y="198783"/>
            <a:ext cx="8774366" cy="1736033"/>
          </a:xfrm>
          <a:prstGeom prst="wedgeRoundRectCallout">
            <a:avLst>
              <a:gd name="adj1" fmla="val -53856"/>
              <a:gd name="adj2" fmla="val 67129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Now let’s play with the dice! What is the number on the dice? Can you say with a loud voice?</a:t>
            </a:r>
            <a:endParaRPr lang="el-GR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Picture 12" descr="A person taking a selfie&#10;&#10;Description automatically generated">
            <a:extLst>
              <a:ext uri="{FF2B5EF4-FFF2-40B4-BE49-F238E27FC236}">
                <a16:creationId xmlns:a16="http://schemas.microsoft.com/office/drawing/2014/main" id="{566CA923-83D0-4109-9534-C60B291DD8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649" y="694690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21C729-7297-4CED-980B-CCCBCBB45BE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1457" t="67932"/>
          <a:stretch/>
        </p:blipFill>
        <p:spPr>
          <a:xfrm>
            <a:off x="2670899" y="2196384"/>
            <a:ext cx="4415525" cy="4213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D43E651-303C-4C1A-B088-8014C90A6B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16698" y="2569886"/>
            <a:ext cx="2473006" cy="3029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96F814B-F540-4D7F-83D6-50A0E686F4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80217" y="3507867"/>
            <a:ext cx="609600" cy="609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882A009-702E-4C8A-A09F-30A81389918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307098" y="3429000"/>
            <a:ext cx="609600" cy="6096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FFD6679-9A6A-42C9-90D6-96448F6056DE}"/>
              </a:ext>
            </a:extLst>
          </p:cNvPr>
          <p:cNvSpPr/>
          <p:nvPr/>
        </p:nvSpPr>
        <p:spPr>
          <a:xfrm>
            <a:off x="8450925" y="5240222"/>
            <a:ext cx="1404552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7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six</a:t>
            </a:r>
            <a:endParaRPr lang="en-US" sz="7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83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58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A69EB66-5A2A-48B1-9CFE-1D3341FFB0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9466" y="2211489"/>
            <a:ext cx="4140756" cy="4050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A person taking a selfie&#10;&#10;Description automatically generated">
            <a:extLst>
              <a:ext uri="{FF2B5EF4-FFF2-40B4-BE49-F238E27FC236}">
                <a16:creationId xmlns:a16="http://schemas.microsoft.com/office/drawing/2014/main" id="{4ABCF832-CD7D-44F0-8B28-E2D2E70CDB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649" y="694690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ounded Rectangular Callout 4">
            <a:extLst>
              <a:ext uri="{FF2B5EF4-FFF2-40B4-BE49-F238E27FC236}">
                <a16:creationId xmlns:a16="http://schemas.microsoft.com/office/drawing/2014/main" id="{7126C68C-EB00-4A22-AB86-185090704E06}"/>
              </a:ext>
            </a:extLst>
          </p:cNvPr>
          <p:cNvSpPr/>
          <p:nvPr/>
        </p:nvSpPr>
        <p:spPr>
          <a:xfrm>
            <a:off x="2370712" y="667274"/>
            <a:ext cx="5389510" cy="949492"/>
          </a:xfrm>
          <a:prstGeom prst="wedgeRoundRectCallout">
            <a:avLst>
              <a:gd name="adj1" fmla="val -59266"/>
              <a:gd name="adj2" fmla="val 110396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What is the number now?</a:t>
            </a:r>
            <a:endParaRPr lang="el-GR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F40031-D7AB-4DDD-AB78-67D41DC9CD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23801" y="2519362"/>
            <a:ext cx="2974285" cy="2861623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4E23378-CF55-428E-9477-EE4C8D3B5C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89114" y="3645373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DE0C58E-06EF-4D62-8B75-14F7592F76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760222" y="3645373"/>
            <a:ext cx="609600" cy="6096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229E869-3C4A-4955-A72E-0850E715CB6D}"/>
              </a:ext>
            </a:extLst>
          </p:cNvPr>
          <p:cNvSpPr/>
          <p:nvPr/>
        </p:nvSpPr>
        <p:spPr>
          <a:xfrm>
            <a:off x="8919209" y="5211417"/>
            <a:ext cx="2010487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7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four</a:t>
            </a:r>
            <a:endParaRPr lang="en-US" sz="7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73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54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27535D9B-5F67-494D-B570-AECAB07248B4}"/>
              </a:ext>
            </a:extLst>
          </p:cNvPr>
          <p:cNvSpPr/>
          <p:nvPr/>
        </p:nvSpPr>
        <p:spPr>
          <a:xfrm>
            <a:off x="5303912" y="358179"/>
            <a:ext cx="5256584" cy="2683930"/>
          </a:xfrm>
          <a:prstGeom prst="wedgeEllipseCallout">
            <a:avLst>
              <a:gd name="adj1" fmla="val -63690"/>
              <a:gd name="adj2" fmla="val 3579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500" dirty="0">
                <a:ln w="0"/>
                <a:solidFill>
                  <a:schemeClr val="tx1"/>
                </a:solidFill>
                <a:latin typeface="Comic Sans MS" panose="030F0702030302020204" pitchFamily="66" charset="0"/>
              </a:rPr>
              <a:t>Are you ready for the “Good morning” dance and song?</a:t>
            </a:r>
            <a:endParaRPr lang="en-US" sz="3500" dirty="0">
              <a:ln w="0"/>
              <a:solidFill>
                <a:schemeClr val="tx1"/>
              </a:solidFill>
            </a:endParaRPr>
          </a:p>
        </p:txBody>
      </p:sp>
      <p:pic>
        <p:nvPicPr>
          <p:cNvPr id="8" name="Goodmorning-how are you">
            <a:hlinkClick r:id="" action="ppaction://media"/>
            <a:extLst>
              <a:ext uri="{FF2B5EF4-FFF2-40B4-BE49-F238E27FC236}">
                <a16:creationId xmlns:a16="http://schemas.microsoft.com/office/drawing/2014/main" id="{9B2B178B-7442-4F3C-A2E9-BAA250E6EE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23185" y="3429000"/>
            <a:ext cx="609600" cy="6096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1874C67-9E21-481C-82E4-28216A418B3E}"/>
              </a:ext>
            </a:extLst>
          </p:cNvPr>
          <p:cNvSpPr/>
          <p:nvPr/>
        </p:nvSpPr>
        <p:spPr>
          <a:xfrm>
            <a:off x="4895389" y="4458683"/>
            <a:ext cx="2286203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Good morning </a:t>
            </a:r>
          </a:p>
          <a:p>
            <a:pPr algn="ctr"/>
            <a:r>
              <a:rPr lang="en-GB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dance</a:t>
            </a:r>
            <a:endParaRPr lang="en-US" sz="25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CFBD1B-F64B-4B9F-96E2-D387AA5D41EE}"/>
              </a:ext>
            </a:extLst>
          </p:cNvPr>
          <p:cNvSpPr/>
          <p:nvPr/>
        </p:nvSpPr>
        <p:spPr>
          <a:xfrm>
            <a:off x="7889684" y="4458683"/>
            <a:ext cx="2286203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Good morning </a:t>
            </a:r>
          </a:p>
          <a:p>
            <a:pPr algn="ctr"/>
            <a:r>
              <a:rPr lang="en-GB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song</a:t>
            </a:r>
            <a:endParaRPr lang="en-US" sz="25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1" name="Are you ready for">
            <a:hlinkClick r:id="" action="ppaction://media"/>
            <a:extLst>
              <a:ext uri="{FF2B5EF4-FFF2-40B4-BE49-F238E27FC236}">
                <a16:creationId xmlns:a16="http://schemas.microsoft.com/office/drawing/2014/main" id="{4A770F10-7268-4F73-A60B-E035B40972C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28890" y="1791701"/>
            <a:ext cx="609600" cy="609600"/>
          </a:xfrm>
          <a:prstGeom prst="rect">
            <a:avLst/>
          </a:prstGeom>
        </p:spPr>
      </p:pic>
      <p:pic>
        <p:nvPicPr>
          <p:cNvPr id="2" name="Goodmorning-song Smaller size">
            <a:hlinkClick r:id="" action="ppaction://media"/>
            <a:extLst>
              <a:ext uri="{FF2B5EF4-FFF2-40B4-BE49-F238E27FC236}">
                <a16:creationId xmlns:a16="http://schemas.microsoft.com/office/drawing/2014/main" id="{96AFB409-42AC-4D97-90EC-8DABD8ACBDB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507912" y="3530023"/>
            <a:ext cx="609600" cy="609600"/>
          </a:xfrm>
          <a:prstGeom prst="rect">
            <a:avLst/>
          </a:prstGeom>
        </p:spPr>
      </p:pic>
      <p:pic>
        <p:nvPicPr>
          <p:cNvPr id="12" name="Picture 11" descr="A person taking a selfie&#10;&#10;Description automatically generated">
            <a:extLst>
              <a:ext uri="{FF2B5EF4-FFF2-40B4-BE49-F238E27FC236}">
                <a16:creationId xmlns:a16="http://schemas.microsoft.com/office/drawing/2014/main" id="{E5391D60-DF15-4C3E-A242-A8851660246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995446" y="1204686"/>
            <a:ext cx="3191851" cy="3904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7075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numSld="999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A69EB66-5A2A-48B1-9CFE-1D3341FFB0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3314" y="2941300"/>
            <a:ext cx="3796384" cy="3713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FF4C67C-0BA1-4C39-A486-831DD9E633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5272" y="3403738"/>
            <a:ext cx="3518769" cy="3245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A person taking a selfie&#10;&#10;Description automatically generated">
            <a:extLst>
              <a:ext uri="{FF2B5EF4-FFF2-40B4-BE49-F238E27FC236}">
                <a16:creationId xmlns:a16="http://schemas.microsoft.com/office/drawing/2014/main" id="{A5320221-401C-4428-AAFE-BDBC2DD516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649" y="694690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ounded Rectangular Callout 4">
            <a:extLst>
              <a:ext uri="{FF2B5EF4-FFF2-40B4-BE49-F238E27FC236}">
                <a16:creationId xmlns:a16="http://schemas.microsoft.com/office/drawing/2014/main" id="{F4828EDE-61D8-4FC1-824D-8032DAA3E3BF}"/>
              </a:ext>
            </a:extLst>
          </p:cNvPr>
          <p:cNvSpPr/>
          <p:nvPr/>
        </p:nvSpPr>
        <p:spPr>
          <a:xfrm>
            <a:off x="2370712" y="667274"/>
            <a:ext cx="5389510" cy="949492"/>
          </a:xfrm>
          <a:prstGeom prst="wedgeRoundRectCallout">
            <a:avLst>
              <a:gd name="adj1" fmla="val -59266"/>
              <a:gd name="adj2" fmla="val 110396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What about this time?</a:t>
            </a:r>
            <a:endParaRPr lang="el-GR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5A0653-3937-47FD-A57A-E950F7B1116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46227" y="883341"/>
            <a:ext cx="2727359" cy="2515050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D3DFFCA-B710-4D94-818F-713A7FC4F2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64180" y="3984262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275C027-FF27-4CBA-A868-7225E31EE65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109906" y="3688755"/>
            <a:ext cx="609600" cy="6096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D46EBA2-0721-4CD4-B68F-BAAF3B28C821}"/>
              </a:ext>
            </a:extLst>
          </p:cNvPr>
          <p:cNvSpPr/>
          <p:nvPr/>
        </p:nvSpPr>
        <p:spPr>
          <a:xfrm>
            <a:off x="5619443" y="1638628"/>
            <a:ext cx="2531462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7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seven</a:t>
            </a:r>
            <a:endParaRPr lang="en-US" sz="7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53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36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140748C-0478-4370-9554-13228C735267}"/>
              </a:ext>
            </a:extLst>
          </p:cNvPr>
          <p:cNvGrpSpPr/>
          <p:nvPr/>
        </p:nvGrpSpPr>
        <p:grpSpPr>
          <a:xfrm>
            <a:off x="4109521" y="1284391"/>
            <a:ext cx="7221889" cy="3533331"/>
            <a:chOff x="2370772" y="1194490"/>
            <a:chExt cx="7221889" cy="353333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76E0BD6-AAA0-4860-A809-97E5D105B6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70772" y="1194490"/>
              <a:ext cx="3744390" cy="349943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C66971E-4836-47E6-B5D0-99FAEBA085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48271" y="1228391"/>
              <a:ext cx="3744390" cy="349943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6" name="Picture 5" descr="A person taking a selfie&#10;&#10;Description automatically generated">
            <a:extLst>
              <a:ext uri="{FF2B5EF4-FFF2-40B4-BE49-F238E27FC236}">
                <a16:creationId xmlns:a16="http://schemas.microsoft.com/office/drawing/2014/main" id="{A979FC72-F013-4B99-A284-81F2800DF9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893" y="353078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ounded Rectangular Callout 4">
            <a:extLst>
              <a:ext uri="{FF2B5EF4-FFF2-40B4-BE49-F238E27FC236}">
                <a16:creationId xmlns:a16="http://schemas.microsoft.com/office/drawing/2014/main" id="{FC487643-5A5B-49B9-9D6E-E7BED7B807FA}"/>
              </a:ext>
            </a:extLst>
          </p:cNvPr>
          <p:cNvSpPr/>
          <p:nvPr/>
        </p:nvSpPr>
        <p:spPr>
          <a:xfrm>
            <a:off x="2330956" y="325662"/>
            <a:ext cx="5389510" cy="949492"/>
          </a:xfrm>
          <a:prstGeom prst="wedgeRoundRectCallout">
            <a:avLst>
              <a:gd name="adj1" fmla="val -59266"/>
              <a:gd name="adj2" fmla="val 110396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What is the number here?</a:t>
            </a:r>
            <a:endParaRPr lang="el-GR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67215F-166D-4868-BC78-498AFEFE79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2605" y="3395484"/>
            <a:ext cx="3208933" cy="2369212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E518068-E39D-4CD5-B6CB-D43AEE6136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503264" y="2143539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5577483-DBBF-42C9-818B-AEF7CE55075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110866" y="5135644"/>
            <a:ext cx="609600" cy="6096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E029C6F-5BD1-4195-B36D-5C775A491392}"/>
              </a:ext>
            </a:extLst>
          </p:cNvPr>
          <p:cNvSpPr/>
          <p:nvPr/>
        </p:nvSpPr>
        <p:spPr>
          <a:xfrm>
            <a:off x="3726922" y="4793058"/>
            <a:ext cx="1579279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7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ten</a:t>
            </a:r>
            <a:endParaRPr lang="en-US" sz="7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61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84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DCF7BAC-B863-4C8F-A408-B7EA04FB2FFB}"/>
              </a:ext>
            </a:extLst>
          </p:cNvPr>
          <p:cNvGrpSpPr/>
          <p:nvPr/>
        </p:nvGrpSpPr>
        <p:grpSpPr>
          <a:xfrm>
            <a:off x="3905770" y="1498234"/>
            <a:ext cx="7269434" cy="3635355"/>
            <a:chOff x="2461283" y="1140425"/>
            <a:chExt cx="7269434" cy="363535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FF4C67C-0BA1-4C39-A486-831DD9E633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789227" y="1140425"/>
              <a:ext cx="3941490" cy="363535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0293F0-C457-4ECF-8083-DD14039716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461283" y="1208387"/>
              <a:ext cx="3744390" cy="349943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6" name="Picture 5" descr="A person taking a selfie&#10;&#10;Description automatically generated">
            <a:extLst>
              <a:ext uri="{FF2B5EF4-FFF2-40B4-BE49-F238E27FC236}">
                <a16:creationId xmlns:a16="http://schemas.microsoft.com/office/drawing/2014/main" id="{07D8D926-A456-4114-BBAD-B74E0B0BE1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7893" y="353078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ounded Rectangular Callout 4">
            <a:extLst>
              <a:ext uri="{FF2B5EF4-FFF2-40B4-BE49-F238E27FC236}">
                <a16:creationId xmlns:a16="http://schemas.microsoft.com/office/drawing/2014/main" id="{110CE882-55A5-4BFC-8698-2C353D244C34}"/>
              </a:ext>
            </a:extLst>
          </p:cNvPr>
          <p:cNvSpPr/>
          <p:nvPr/>
        </p:nvSpPr>
        <p:spPr>
          <a:xfrm>
            <a:off x="2330956" y="325662"/>
            <a:ext cx="5389510" cy="949492"/>
          </a:xfrm>
          <a:prstGeom prst="wedgeRoundRectCallout">
            <a:avLst>
              <a:gd name="adj1" fmla="val -59266"/>
              <a:gd name="adj2" fmla="val 110396"/>
              <a:gd name="adj3" fmla="val 16667"/>
            </a:avLst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One last time!</a:t>
            </a:r>
            <a:endParaRPr lang="el-GR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BAF1F49-34DB-4EF3-B1F8-C9F4917A044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0694" y="3234217"/>
            <a:ext cx="2769889" cy="2607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3D62B2B-A0CE-42CE-954D-FFF0D51514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664667" y="2095407"/>
            <a:ext cx="609600" cy="609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E177E57-9B8E-4104-9C8D-F4C43BB25DC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493611" y="5747360"/>
            <a:ext cx="609600" cy="6096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D48D042-3174-4D1F-9689-6CEF81F406CF}"/>
              </a:ext>
            </a:extLst>
          </p:cNvPr>
          <p:cNvSpPr/>
          <p:nvPr/>
        </p:nvSpPr>
        <p:spPr>
          <a:xfrm>
            <a:off x="611827" y="5232271"/>
            <a:ext cx="2355132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7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eight</a:t>
            </a:r>
            <a:endParaRPr lang="en-US" sz="7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2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8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4">
            <a:extLst>
              <a:ext uri="{FF2B5EF4-FFF2-40B4-BE49-F238E27FC236}">
                <a16:creationId xmlns:a16="http://schemas.microsoft.com/office/drawing/2014/main" id="{C2D8DD2B-9110-478C-8CED-B81FD8BB6B11}"/>
              </a:ext>
            </a:extLst>
          </p:cNvPr>
          <p:cNvSpPr/>
          <p:nvPr/>
        </p:nvSpPr>
        <p:spPr>
          <a:xfrm>
            <a:off x="227275" y="179429"/>
            <a:ext cx="7926125" cy="1291562"/>
          </a:xfrm>
          <a:prstGeom prst="wedgeRoundRectCallout">
            <a:avLst>
              <a:gd name="adj1" fmla="val 66897"/>
              <a:gd name="adj2" fmla="val 331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Comic Sans MS" panose="030F0702030302020204" pitchFamily="66" charset="0"/>
              </a:rPr>
              <a:t>Story time! I love stories!</a:t>
            </a:r>
            <a:endParaRPr lang="el-GR" sz="3200" dirty="0">
              <a:latin typeface="Comic Sans MS" panose="030F0702030302020204" pitchFamily="66" charset="0"/>
            </a:endParaRPr>
          </a:p>
        </p:txBody>
      </p:sp>
      <p:pic>
        <p:nvPicPr>
          <p:cNvPr id="13" name="Picture 12" descr="A person taking a selfie&#10;&#10;Description automatically generated">
            <a:extLst>
              <a:ext uri="{FF2B5EF4-FFF2-40B4-BE49-F238E27FC236}">
                <a16:creationId xmlns:a16="http://schemas.microsoft.com/office/drawing/2014/main" id="{526500C0-6778-4B1C-AFB7-4C0140FE7B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5429" y="179429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0C1CF2-D103-46B8-96D8-B2C7BA57EAF1}"/>
              </a:ext>
            </a:extLst>
          </p:cNvPr>
          <p:cNvSpPr txBox="1"/>
          <p:nvPr/>
        </p:nvSpPr>
        <p:spPr>
          <a:xfrm>
            <a:off x="636093" y="1655024"/>
            <a:ext cx="8348944" cy="94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>
              <a:lnSpc>
                <a:spcPct val="115000"/>
              </a:lnSpc>
              <a:spcAft>
                <a:spcPts val="1000"/>
              </a:spcAft>
            </a:pPr>
            <a:r>
              <a:rPr lang="en-GB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</a:t>
            </a:r>
            <a:r>
              <a:rPr lang="en-US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://</a:t>
            </a:r>
            <a:r>
              <a:rPr lang="en-GB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www</a:t>
            </a:r>
            <a:r>
              <a:rPr lang="en-US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GB" sz="2500" b="1" dirty="0" err="1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worldbookday</a:t>
            </a:r>
            <a:r>
              <a:rPr lang="en-US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GB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com</a:t>
            </a:r>
            <a:r>
              <a:rPr lang="en-US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/</a:t>
            </a:r>
            <a:r>
              <a:rPr lang="en-GB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videos</a:t>
            </a:r>
            <a:r>
              <a:rPr lang="en-US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/</a:t>
            </a:r>
            <a:r>
              <a:rPr lang="en-GB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acorn</a:t>
            </a:r>
            <a:r>
              <a:rPr lang="en-US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-</a:t>
            </a:r>
            <a:r>
              <a:rPr lang="en-GB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wood</a:t>
            </a:r>
            <a:r>
              <a:rPr lang="en-US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-</a:t>
            </a:r>
            <a:r>
              <a:rPr lang="en-GB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counting</a:t>
            </a:r>
            <a:r>
              <a:rPr lang="en-US" sz="2500" b="1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/</a:t>
            </a:r>
            <a:endParaRPr lang="en-US" sz="2500" b="1" dirty="0"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C2D62B-5017-4C88-9837-01FFF724D7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7134" y="2786111"/>
            <a:ext cx="4257732" cy="26859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2DF2C8-55CB-4F35-BD71-EC521E57B0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296" y="3068198"/>
            <a:ext cx="4431816" cy="36103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C3C164A-40AF-4222-BE55-11E2CB0FB9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62042" y="4265641"/>
            <a:ext cx="4125234" cy="2412930"/>
          </a:xfrm>
          <a:prstGeom prst="rect">
            <a:avLst/>
          </a:prstGeom>
        </p:spPr>
      </p:pic>
      <p:pic>
        <p:nvPicPr>
          <p:cNvPr id="1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DADEC87-E40F-4420-B409-22B82741CE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75437" y="17407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4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4">
            <a:extLst>
              <a:ext uri="{FF2B5EF4-FFF2-40B4-BE49-F238E27FC236}">
                <a16:creationId xmlns:a16="http://schemas.microsoft.com/office/drawing/2014/main" id="{C2D8DD2B-9110-478C-8CED-B81FD8BB6B11}"/>
              </a:ext>
            </a:extLst>
          </p:cNvPr>
          <p:cNvSpPr/>
          <p:nvPr/>
        </p:nvSpPr>
        <p:spPr>
          <a:xfrm>
            <a:off x="227275" y="179429"/>
            <a:ext cx="7926125" cy="1618892"/>
          </a:xfrm>
          <a:prstGeom prst="wedgeRoundRectCallout">
            <a:avLst>
              <a:gd name="adj1" fmla="val 66897"/>
              <a:gd name="adj2" fmla="val 331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Comic Sans MS" panose="030F0702030302020204" pitchFamily="66" charset="0"/>
              </a:rPr>
              <a:t>Click and play more games with numbers!</a:t>
            </a:r>
            <a:endParaRPr lang="el-GR" sz="3200" dirty="0">
              <a:latin typeface="Comic Sans MS" panose="030F0702030302020204" pitchFamily="66" charset="0"/>
            </a:endParaRPr>
          </a:p>
        </p:txBody>
      </p:sp>
      <p:pic>
        <p:nvPicPr>
          <p:cNvPr id="13" name="Picture 12" descr="A person taking a selfie&#10;&#10;Description automatically generated">
            <a:extLst>
              <a:ext uri="{FF2B5EF4-FFF2-40B4-BE49-F238E27FC236}">
                <a16:creationId xmlns:a16="http://schemas.microsoft.com/office/drawing/2014/main" id="{526500C0-6778-4B1C-AFB7-4C0140FE7B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5429" y="179429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1B43B3D-0A46-4112-B3FA-29985BEAABFA}"/>
              </a:ext>
            </a:extLst>
          </p:cNvPr>
          <p:cNvGrpSpPr/>
          <p:nvPr/>
        </p:nvGrpSpPr>
        <p:grpSpPr>
          <a:xfrm>
            <a:off x="134590" y="2516767"/>
            <a:ext cx="4028736" cy="2966567"/>
            <a:chOff x="66186" y="2387311"/>
            <a:chExt cx="4589225" cy="331112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17B2E6E-1517-4F6F-A866-447AEE332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186" y="2387311"/>
              <a:ext cx="4321700" cy="3311123"/>
            </a:xfrm>
            <a:prstGeom prst="rect">
              <a:avLst/>
            </a:prstGeom>
          </p:spPr>
        </p:pic>
        <p:sp>
          <p:nvSpPr>
            <p:cNvPr id="6" name="Arrow: Down 5">
              <a:extLst>
                <a:ext uri="{FF2B5EF4-FFF2-40B4-BE49-F238E27FC236}">
                  <a16:creationId xmlns:a16="http://schemas.microsoft.com/office/drawing/2014/main" id="{AFFBCB4D-02EC-4FF0-943C-96353F401FE5}"/>
                </a:ext>
              </a:extLst>
            </p:cNvPr>
            <p:cNvSpPr/>
            <p:nvPr/>
          </p:nvSpPr>
          <p:spPr>
            <a:xfrm rot="7673952">
              <a:off x="4041840" y="3366789"/>
              <a:ext cx="296997" cy="930145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A4A0D49-360A-457D-9CF7-8F6235AA5DDF}"/>
                </a:ext>
              </a:extLst>
            </p:cNvPr>
            <p:cNvSpPr/>
            <p:nvPr/>
          </p:nvSpPr>
          <p:spPr>
            <a:xfrm>
              <a:off x="2279374" y="3125127"/>
              <a:ext cx="2108512" cy="805723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1592442A-7839-46D4-9A42-14D62B265D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7794" y="3576397"/>
            <a:ext cx="3783242" cy="2824404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88617E93-7272-4D3A-B8B7-CBA781C2C319}"/>
              </a:ext>
            </a:extLst>
          </p:cNvPr>
          <p:cNvSpPr/>
          <p:nvPr/>
        </p:nvSpPr>
        <p:spPr>
          <a:xfrm>
            <a:off x="4172107" y="4817515"/>
            <a:ext cx="1850996" cy="72187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016F93A8-68E3-4F16-9053-1F5CEC667E8A}"/>
              </a:ext>
            </a:extLst>
          </p:cNvPr>
          <p:cNvSpPr/>
          <p:nvPr/>
        </p:nvSpPr>
        <p:spPr>
          <a:xfrm rot="13908113">
            <a:off x="3822439" y="5075062"/>
            <a:ext cx="266091" cy="81654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5A23979-4E07-469E-A1BD-185B037D5B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3345" y="3168316"/>
            <a:ext cx="3783243" cy="2672045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D9A71459-2403-45E5-841B-4225CC487698}"/>
              </a:ext>
            </a:extLst>
          </p:cNvPr>
          <p:cNvSpPr/>
          <p:nvPr/>
        </p:nvSpPr>
        <p:spPr>
          <a:xfrm>
            <a:off x="8566470" y="3448034"/>
            <a:ext cx="3300118" cy="72187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3F56A03E-C378-4BF9-B51E-EC6E9D84D0BF}"/>
              </a:ext>
            </a:extLst>
          </p:cNvPr>
          <p:cNvSpPr/>
          <p:nvPr/>
        </p:nvSpPr>
        <p:spPr>
          <a:xfrm rot="13908113">
            <a:off x="8196008" y="3894949"/>
            <a:ext cx="264444" cy="83129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8503E66-6545-41A5-A011-A32736B20686}"/>
              </a:ext>
            </a:extLst>
          </p:cNvPr>
          <p:cNvSpPr txBox="1"/>
          <p:nvPr/>
        </p:nvSpPr>
        <p:spPr>
          <a:xfrm>
            <a:off x="2265426" y="1837209"/>
            <a:ext cx="750797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dirty="0">
                <a:latin typeface="Comic Sans MS" panose="030F0702030302020204" pitchFamily="66" charset="0"/>
                <a:hlinkClick r:id="rId8"/>
              </a:rPr>
              <a:t>Numbers Games: 1-10 (mes-games.com)</a:t>
            </a:r>
            <a:endParaRPr lang="en-US" sz="2500" b="1" dirty="0">
              <a:latin typeface="Comic Sans MS" panose="030F0702030302020204" pitchFamily="66" charset="0"/>
            </a:endParaRPr>
          </a:p>
        </p:txBody>
      </p:sp>
      <p:pic>
        <p:nvPicPr>
          <p:cNvPr id="2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A94B72D-4D63-48CD-AD26-AF26E92309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097605" y="24570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91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1444488" y="282207"/>
            <a:ext cx="7348992" cy="1175532"/>
          </a:xfrm>
          <a:prstGeom prst="wedgeRoundRectCallout">
            <a:avLst>
              <a:gd name="adj1" fmla="val 63906"/>
              <a:gd name="adj2" fmla="val -572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Wow! More games! Choose what you want to play!</a:t>
            </a:r>
            <a:endParaRPr lang="el-GR" sz="3600" dirty="0"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881BA1-E574-432E-B995-D001F86237E0}"/>
              </a:ext>
            </a:extLst>
          </p:cNvPr>
          <p:cNvSpPr txBox="1"/>
          <p:nvPr/>
        </p:nvSpPr>
        <p:spPr>
          <a:xfrm>
            <a:off x="503508" y="1586701"/>
            <a:ext cx="86868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latin typeface="Comic Sans MS" panose="030F0702030302020204" pitchFamily="66" charset="0"/>
                <a:hlinkClick r:id="rId4"/>
              </a:rPr>
              <a:t>Numbers 1-10 | </a:t>
            </a:r>
            <a:r>
              <a:rPr lang="en-US" sz="3000" b="1" dirty="0" err="1">
                <a:latin typeface="Comic Sans MS" panose="030F0702030302020204" pitchFamily="66" charset="0"/>
                <a:hlinkClick r:id="rId4"/>
              </a:rPr>
              <a:t>LearnEnglish</a:t>
            </a:r>
            <a:r>
              <a:rPr lang="en-US" sz="3000" b="1" dirty="0">
                <a:latin typeface="Comic Sans MS" panose="030F0702030302020204" pitchFamily="66" charset="0"/>
                <a:hlinkClick r:id="rId4"/>
              </a:rPr>
              <a:t> Kids | British Council</a:t>
            </a:r>
            <a:endParaRPr lang="en-US" sz="3000" b="1" dirty="0">
              <a:latin typeface="Comic Sans MS" panose="030F0702030302020204" pitchFamily="66" charset="0"/>
            </a:endParaRPr>
          </a:p>
        </p:txBody>
      </p:sp>
      <p:pic>
        <p:nvPicPr>
          <p:cNvPr id="8" name="Picture 7" descr="A person taking a selfie&#10;&#10;Description automatically generated">
            <a:extLst>
              <a:ext uri="{FF2B5EF4-FFF2-40B4-BE49-F238E27FC236}">
                <a16:creationId xmlns:a16="http://schemas.microsoft.com/office/drawing/2014/main" id="{8F77C01C-C436-430A-9739-2805D9C97F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5429" y="179429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EC01E2-D806-41B3-9924-C6BC8BD810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3171661"/>
            <a:ext cx="2951033" cy="35239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3EA74A8-E128-4F36-885E-26074EDDD3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5419" y="3110701"/>
            <a:ext cx="3484817" cy="35241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D03D194-5BF6-4A14-88D8-06B81A1DC3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82622" y="3121568"/>
            <a:ext cx="3682069" cy="3524148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20F71DB-EAF4-47D2-A06A-D14E72D9D1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96255" y="21426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44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0910172-B0C4-4547-BA3E-0D7A283117E9}"/>
              </a:ext>
            </a:extLst>
          </p:cNvPr>
          <p:cNvSpPr txBox="1"/>
          <p:nvPr/>
        </p:nvSpPr>
        <p:spPr>
          <a:xfrm>
            <a:off x="5051903" y="5933728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dirty="0">
                <a:latin typeface="Comic Sans MS" panose="030F0702030302020204" pitchFamily="66" charset="0"/>
                <a:hlinkClick r:id="rId2"/>
              </a:rPr>
              <a:t>Numbers 1-10 (listening) worksheet (liveworksheets.com)</a:t>
            </a:r>
            <a:endParaRPr lang="en-US" sz="2500" b="1" dirty="0">
              <a:latin typeface="Comic Sans MS" panose="030F0702030302020204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BAE0CF-A584-44B6-B6A4-2605BC0421AB}"/>
              </a:ext>
            </a:extLst>
          </p:cNvPr>
          <p:cNvSpPr txBox="1"/>
          <p:nvPr/>
        </p:nvSpPr>
        <p:spPr>
          <a:xfrm>
            <a:off x="505233" y="4072546"/>
            <a:ext cx="4908596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dirty="0">
                <a:latin typeface="Comic Sans MS" panose="030F0702030302020204" pitchFamily="66" charset="0"/>
                <a:hlinkClick r:id="rId3"/>
              </a:rPr>
              <a:t>Listening numbers 1-10 worksheet (liveworksheets.com)</a:t>
            </a:r>
            <a:endParaRPr lang="en-US" sz="2500" b="1" dirty="0">
              <a:latin typeface="Comic Sans MS" panose="030F0702030302020204" pitchFamily="66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31427C-36DA-4747-82D8-953F77A78C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6753" y="830628"/>
            <a:ext cx="4015001" cy="30257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90B3D2-9675-4D33-BAA9-886D4AEDB5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1490" y="1301412"/>
            <a:ext cx="4583541" cy="363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65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2440F161-3271-4F4D-8CDD-27237C456129}"/>
              </a:ext>
            </a:extLst>
          </p:cNvPr>
          <p:cNvSpPr txBox="1"/>
          <p:nvPr/>
        </p:nvSpPr>
        <p:spPr>
          <a:xfrm>
            <a:off x="300806" y="3606357"/>
            <a:ext cx="408015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hlinkClick r:id="rId2"/>
              </a:rPr>
              <a:t>https://www.eslgamesplus.com/numbers-1-to-10-esl-fun-game-catapult-game/</a:t>
            </a:r>
            <a:endParaRPr lang="en-US" sz="28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3BA2D7E-DDEE-4940-8DB9-FBE69B705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05" y="857947"/>
            <a:ext cx="3466331" cy="2571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2DFFA27-97E5-49CC-B22A-B93F61F3116D}"/>
              </a:ext>
            </a:extLst>
          </p:cNvPr>
          <p:cNvSpPr txBox="1"/>
          <p:nvPr/>
        </p:nvSpPr>
        <p:spPr>
          <a:xfrm>
            <a:off x="5211893" y="1221294"/>
            <a:ext cx="294931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dirty="0">
                <a:latin typeface="Comic Sans MS" panose="030F0702030302020204" pitchFamily="66" charset="0"/>
                <a:hlinkClick r:id="rId4"/>
              </a:rPr>
              <a:t>numbers - </a:t>
            </a:r>
            <a:r>
              <a:rPr lang="el-GR" sz="2500" b="1" dirty="0">
                <a:latin typeface="Comic Sans MS" panose="030F0702030302020204" pitchFamily="66" charset="0"/>
                <a:hlinkClick r:id="rId4"/>
              </a:rPr>
              <a:t>Κουίζ (</a:t>
            </a:r>
            <a:r>
              <a:rPr lang="en-US" sz="2500" b="1" dirty="0">
                <a:latin typeface="Comic Sans MS" panose="030F0702030302020204" pitchFamily="66" charset="0"/>
                <a:hlinkClick r:id="rId4"/>
              </a:rPr>
              <a:t>wordwall.net)</a:t>
            </a:r>
            <a:endParaRPr lang="en-US" sz="2500" b="1" dirty="0"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B7C9F2-6E7D-42AE-9301-B3CDD2FE8D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0512" y="2176691"/>
            <a:ext cx="3466332" cy="2598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3635AB8-968D-494A-B16F-1F860C9514B9}"/>
              </a:ext>
            </a:extLst>
          </p:cNvPr>
          <p:cNvSpPr txBox="1"/>
          <p:nvPr/>
        </p:nvSpPr>
        <p:spPr>
          <a:xfrm>
            <a:off x="7600340" y="5929701"/>
            <a:ext cx="450829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dirty="0">
                <a:latin typeface="Comic Sans MS" panose="030F0702030302020204" pitchFamily="66" charset="0"/>
                <a:hlinkClick r:id="rId6"/>
              </a:rPr>
              <a:t>Numbers 1-10 - </a:t>
            </a:r>
            <a:r>
              <a:rPr lang="el-GR" sz="2500" b="1" dirty="0">
                <a:latin typeface="Comic Sans MS" panose="030F0702030302020204" pitchFamily="66" charset="0"/>
                <a:hlinkClick r:id="rId6"/>
              </a:rPr>
              <a:t>Μπαλόνια (</a:t>
            </a:r>
            <a:r>
              <a:rPr lang="en-US" sz="2500" b="1" dirty="0">
                <a:latin typeface="Comic Sans MS" panose="030F0702030302020204" pitchFamily="66" charset="0"/>
                <a:hlinkClick r:id="rId6"/>
              </a:rPr>
              <a:t>wordwall.net)</a:t>
            </a:r>
            <a:endParaRPr lang="en-US" sz="2500" b="1" dirty="0">
              <a:latin typeface="Comic Sans MS" panose="030F0702030302020204" pitchFamily="66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04D2707-2AB6-466F-831F-BE79C9207C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4021" y="3606357"/>
            <a:ext cx="3607438" cy="2201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7658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/>
          <p:cNvSpPr/>
          <p:nvPr/>
        </p:nvSpPr>
        <p:spPr>
          <a:xfrm>
            <a:off x="923489" y="205473"/>
            <a:ext cx="8433871" cy="1531887"/>
          </a:xfrm>
          <a:prstGeom prst="wedgeRoundRectCallout">
            <a:avLst>
              <a:gd name="adj1" fmla="val 55319"/>
              <a:gd name="adj2" fmla="val 228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Comic Sans MS" panose="030F0702030302020204" pitchFamily="66" charset="0"/>
              </a:rPr>
              <a:t>Time to say goodbye with a song! </a:t>
            </a:r>
          </a:p>
          <a:p>
            <a:pPr algn="ctr"/>
            <a:r>
              <a:rPr lang="en-US" sz="3500" b="1" dirty="0">
                <a:latin typeface="Comic Sans MS" panose="030F0702030302020204" pitchFamily="66" charset="0"/>
              </a:rPr>
              <a:t>Let’s sing along!</a:t>
            </a:r>
            <a:endParaRPr lang="el-GR" sz="3500" b="1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erson taking a selfie&#10;&#10;Description automatically generated">
            <a:extLst>
              <a:ext uri="{FF2B5EF4-FFF2-40B4-BE49-F238E27FC236}">
                <a16:creationId xmlns:a16="http://schemas.microsoft.com/office/drawing/2014/main" id="{C37991D6-7F45-40FE-8FAA-B0023661C9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5230" y="9267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679FC8-9B0E-449B-BD52-3D61FCAF2E19}"/>
              </a:ext>
            </a:extLst>
          </p:cNvPr>
          <p:cNvSpPr txBox="1"/>
          <p:nvPr/>
        </p:nvSpPr>
        <p:spPr>
          <a:xfrm>
            <a:off x="619539" y="5658773"/>
            <a:ext cx="1095292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🐟 </a:t>
            </a:r>
            <a:r>
              <a:rPr lang="en-US" sz="2500" b="1" dirty="0">
                <a:latin typeface="Comic Sans MS" panose="030F0702030302020204" pitchFamily="66" charset="0"/>
                <a:hlinkClick r:id="rId5"/>
              </a:rPr>
              <a:t>Once I Caught a Fish Alive 🐟 THE BEST Songs for Children | </a:t>
            </a:r>
            <a:r>
              <a:rPr lang="en-US" sz="2500" b="1" dirty="0" err="1">
                <a:latin typeface="Comic Sans MS" panose="030F0702030302020204" pitchFamily="66" charset="0"/>
                <a:hlinkClick r:id="rId5"/>
              </a:rPr>
              <a:t>LooLoo</a:t>
            </a:r>
            <a:r>
              <a:rPr lang="en-US" sz="2500" b="1" dirty="0">
                <a:latin typeface="Comic Sans MS" panose="030F0702030302020204" pitchFamily="66" charset="0"/>
                <a:hlinkClick r:id="rId5"/>
              </a:rPr>
              <a:t> Kids - YouTube</a:t>
            </a:r>
            <a:endParaRPr lang="en-US" sz="2500" b="1" dirty="0">
              <a:latin typeface="Comic Sans MS" panose="030F0702030302020204" pitchFamily="66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B2C8AA-3C69-4D04-85B2-66C117E47E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8147" y="1959754"/>
            <a:ext cx="7605373" cy="3476625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AE89523-6335-41FB-AE02-2DF3E63B98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072914" y="31649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3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taking a selfie&#10;&#10;Description automatically generated">
            <a:extLst>
              <a:ext uri="{FF2B5EF4-FFF2-40B4-BE49-F238E27FC236}">
                <a16:creationId xmlns:a16="http://schemas.microsoft.com/office/drawing/2014/main" id="{C37991D6-7F45-40FE-8FAA-B0023661C9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5776" y="2326271"/>
            <a:ext cx="2665837" cy="3388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25,285 Thank You Photos - Free &amp; Royalty-Free Stock Photos from Dreamstime">
            <a:extLst>
              <a:ext uri="{FF2B5EF4-FFF2-40B4-BE49-F238E27FC236}">
                <a16:creationId xmlns:a16="http://schemas.microsoft.com/office/drawing/2014/main" id="{8F91F56F-9BEB-4246-B23E-E052738F2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424" y="1899552"/>
            <a:ext cx="7620000" cy="4752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ular Callout 2"/>
          <p:cNvSpPr/>
          <p:nvPr/>
        </p:nvSpPr>
        <p:spPr>
          <a:xfrm>
            <a:off x="923489" y="205473"/>
            <a:ext cx="8433871" cy="1531887"/>
          </a:xfrm>
          <a:prstGeom prst="wedgeRoundRectCallout">
            <a:avLst>
              <a:gd name="adj1" fmla="val 55680"/>
              <a:gd name="adj2" fmla="val 1084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000" b="1" dirty="0">
                <a:latin typeface="Comic Sans MS" panose="030F0702030302020204" pitchFamily="66" charset="0"/>
              </a:rPr>
              <a:t>Thank you very much children!</a:t>
            </a:r>
          </a:p>
          <a:p>
            <a:pPr algn="ctr">
              <a:lnSpc>
                <a:spcPct val="150000"/>
              </a:lnSpc>
            </a:pPr>
            <a:r>
              <a:rPr lang="en-US" sz="3000" b="1" dirty="0">
                <a:latin typeface="Comic Sans MS" panose="030F0702030302020204" pitchFamily="66" charset="0"/>
              </a:rPr>
              <a:t>Goodbye friends!</a:t>
            </a:r>
            <a:endParaRPr lang="el-GR" sz="3000" b="1" dirty="0">
              <a:latin typeface="Comic Sans MS" panose="030F0702030302020204" pitchFamily="66" charset="0"/>
            </a:endParaRPr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CA00E19-6293-49B7-A087-E21DD032C8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71315" y="17270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0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42DD0C21-8FEE-4C18-8789-CC8ABE206F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45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4B51757-7607-4CEA-A0EE-3C5BDC2C1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71998"/>
            <a:ext cx="12188952" cy="22855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Numbers</a:t>
            </a:r>
            <a:br>
              <a:rPr lang="en-US" dirty="0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endParaRPr lang="el-GR" dirty="0">
              <a:solidFill>
                <a:srgbClr val="FFFFFF"/>
              </a:solidFill>
              <a:cs typeface="Aharoni" panose="02010803020104030203" pitchFamily="2" charset="-79"/>
            </a:endParaRP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1DB47D7-0BDC-4BB4-8E39-7F05171722A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0466"/>
          <a:stretch/>
        </p:blipFill>
        <p:spPr>
          <a:xfrm>
            <a:off x="1793057" y="640080"/>
            <a:ext cx="8600081" cy="3306457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EF39256-F095-41C8-8707-6C1A665E8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406507" y="5220212"/>
            <a:ext cx="0" cy="91440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AFB99E1-A5DF-4F48-B464-AFB9FF4751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7943" y="13715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64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4">
            <a:extLst>
              <a:ext uri="{FF2B5EF4-FFF2-40B4-BE49-F238E27FC236}">
                <a16:creationId xmlns:a16="http://schemas.microsoft.com/office/drawing/2014/main" id="{3700F3D0-D641-40F2-B177-C2645662597E}"/>
              </a:ext>
            </a:extLst>
          </p:cNvPr>
          <p:cNvSpPr/>
          <p:nvPr/>
        </p:nvSpPr>
        <p:spPr>
          <a:xfrm>
            <a:off x="764882" y="235811"/>
            <a:ext cx="6956718" cy="1570411"/>
          </a:xfrm>
          <a:prstGeom prst="wedgeRoundRectCallout">
            <a:avLst>
              <a:gd name="adj1" fmla="val 68592"/>
              <a:gd name="adj2" fmla="val 1824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Comic Sans MS" panose="030F0702030302020204" pitchFamily="66" charset="0"/>
              </a:rPr>
              <a:t>Let’s hear two songs to remember numbers 1-10!</a:t>
            </a:r>
            <a:endParaRPr lang="el-GR" sz="3200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3825C2-57A5-4438-863D-CC01B7F6D329}"/>
              </a:ext>
            </a:extLst>
          </p:cNvPr>
          <p:cNvSpPr txBox="1"/>
          <p:nvPr/>
        </p:nvSpPr>
        <p:spPr>
          <a:xfrm>
            <a:off x="308652" y="2193613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dirty="0">
                <a:hlinkClick r:id="rId4"/>
              </a:rPr>
              <a:t>How Many Fingers? | Kids Songs | Super Simple Songs - YouTube</a:t>
            </a:r>
            <a:endParaRPr lang="en-US" sz="25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A1C89C-9564-46ED-A13F-D006A7CF26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652" y="3222471"/>
            <a:ext cx="4963524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087D61-FD76-49CC-9194-2573ECCAE51B}"/>
              </a:ext>
            </a:extLst>
          </p:cNvPr>
          <p:cNvSpPr txBox="1"/>
          <p:nvPr/>
        </p:nvSpPr>
        <p:spPr>
          <a:xfrm>
            <a:off x="5478698" y="5412401"/>
            <a:ext cx="6713302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dirty="0">
                <a:hlinkClick r:id="rId6"/>
              </a:rPr>
              <a:t>Ten Little Indians Nursery Rhyme | Popular Number Nursery Rhymes For Children by </a:t>
            </a:r>
            <a:r>
              <a:rPr lang="en-US" sz="2500" b="1" dirty="0" err="1">
                <a:hlinkClick r:id="rId6"/>
              </a:rPr>
              <a:t>ChuChu</a:t>
            </a:r>
            <a:r>
              <a:rPr lang="en-US" sz="2500" b="1" dirty="0">
                <a:hlinkClick r:id="rId6"/>
              </a:rPr>
              <a:t> TV - YouTube</a:t>
            </a:r>
            <a:endParaRPr lang="en-US" sz="25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96066CF-D32B-4CAC-9860-C6C018FABF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4652" y="2917269"/>
            <a:ext cx="4363932" cy="2454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A person taking a selfie&#10;&#10;Description automatically generated">
            <a:extLst>
              <a:ext uri="{FF2B5EF4-FFF2-40B4-BE49-F238E27FC236}">
                <a16:creationId xmlns:a16="http://schemas.microsoft.com/office/drawing/2014/main" id="{566CA923-83D0-4109-9534-C60B291DD8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35349" y="104092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CFD9E7-976A-492E-82D2-4A939DB717AD}"/>
              </a:ext>
            </a:extLst>
          </p:cNvPr>
          <p:cNvSpPr/>
          <p:nvPr/>
        </p:nvSpPr>
        <p:spPr>
          <a:xfrm rot="12866651">
            <a:off x="4670822" y="2808662"/>
            <a:ext cx="1036963" cy="37361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89FEC0D9-0C13-49AC-935E-566CED15B896}"/>
              </a:ext>
            </a:extLst>
          </p:cNvPr>
          <p:cNvSpPr/>
          <p:nvPr/>
        </p:nvSpPr>
        <p:spPr>
          <a:xfrm rot="2682769">
            <a:off x="5303627" y="4922490"/>
            <a:ext cx="1036963" cy="37361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5232CB1-F39B-4CFC-8CBF-D291FD27E99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973674" y="3291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22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9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  <p:bldP spid="10" grpId="0"/>
      <p:bldP spid="14" grpId="0" animBg="1"/>
      <p:bldP spid="14" grpId="1" animBg="1"/>
      <p:bldP spid="15" grpId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4B194174-CD9F-4CE9-8C81-E52942F27A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32" r="10004" b="60466"/>
          <a:stretch/>
        </p:blipFill>
        <p:spPr>
          <a:xfrm>
            <a:off x="364380" y="2338466"/>
            <a:ext cx="11463240" cy="4519534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AA2E601D-88AC-4B81-AA5F-3E31A080517F}"/>
              </a:ext>
            </a:extLst>
          </p:cNvPr>
          <p:cNvSpPr/>
          <p:nvPr/>
        </p:nvSpPr>
        <p:spPr>
          <a:xfrm>
            <a:off x="6274206" y="4077430"/>
            <a:ext cx="1712328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5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three</a:t>
            </a:r>
            <a:endParaRPr lang="en-US" sz="45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EBE238C-4DBA-41D4-A4C8-E87D9A9D4E4C}"/>
              </a:ext>
            </a:extLst>
          </p:cNvPr>
          <p:cNvSpPr/>
          <p:nvPr/>
        </p:nvSpPr>
        <p:spPr>
          <a:xfrm>
            <a:off x="8491731" y="3995648"/>
            <a:ext cx="1358065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5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four</a:t>
            </a:r>
            <a:endParaRPr lang="en-US" sz="45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707A058-4A25-47A7-BE2F-540724E18E60}"/>
              </a:ext>
            </a:extLst>
          </p:cNvPr>
          <p:cNvSpPr/>
          <p:nvPr/>
        </p:nvSpPr>
        <p:spPr>
          <a:xfrm>
            <a:off x="864237" y="6073170"/>
            <a:ext cx="968535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5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six</a:t>
            </a:r>
            <a:endParaRPr lang="en-US" sz="45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E986696-D352-475C-A958-F01D773DA882}"/>
              </a:ext>
            </a:extLst>
          </p:cNvPr>
          <p:cNvSpPr/>
          <p:nvPr/>
        </p:nvSpPr>
        <p:spPr>
          <a:xfrm>
            <a:off x="2471716" y="6157751"/>
            <a:ext cx="1691489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5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seven</a:t>
            </a:r>
            <a:endParaRPr lang="en-US" sz="45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02C8B39-CC46-41BC-834D-CBF3CC769E1E}"/>
              </a:ext>
            </a:extLst>
          </p:cNvPr>
          <p:cNvSpPr/>
          <p:nvPr/>
        </p:nvSpPr>
        <p:spPr>
          <a:xfrm>
            <a:off x="4515118" y="6114934"/>
            <a:ext cx="1580882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5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eight</a:t>
            </a:r>
            <a:endParaRPr lang="en-US" sz="45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9587607-83D4-4292-855D-52A14245A7F6}"/>
              </a:ext>
            </a:extLst>
          </p:cNvPr>
          <p:cNvSpPr/>
          <p:nvPr/>
        </p:nvSpPr>
        <p:spPr>
          <a:xfrm>
            <a:off x="6845551" y="6207029"/>
            <a:ext cx="1271502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5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n</a:t>
            </a:r>
            <a:r>
              <a:rPr lang="en-US" sz="45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ine</a:t>
            </a:r>
            <a:endParaRPr lang="en-US" sz="45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074786E5-EF52-4F25-BE2A-7B4336A6D8C6}"/>
              </a:ext>
            </a:extLst>
          </p:cNvPr>
          <p:cNvSpPr/>
          <p:nvPr/>
        </p:nvSpPr>
        <p:spPr>
          <a:xfrm>
            <a:off x="2960130" y="307834"/>
            <a:ext cx="8043150" cy="1547224"/>
          </a:xfrm>
          <a:prstGeom prst="wedgeEllipseCallout">
            <a:avLst>
              <a:gd name="adj1" fmla="val -65180"/>
              <a:gd name="adj2" fmla="val 23479"/>
            </a:avLst>
          </a:prstGeom>
          <a:solidFill>
            <a:srgbClr val="FFCC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Comic Sans MS" panose="030F0702030302020204" pitchFamily="66" charset="0"/>
              </a:rPr>
              <a:t>Listen, point and repeat!</a:t>
            </a:r>
            <a:endParaRPr lang="el-GR" sz="4500" b="1" dirty="0">
              <a:latin typeface="Comic Sans MS" panose="030F0702030302020204" pitchFamily="66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81030B5-2D6B-4164-9F20-B169D06F6031}"/>
              </a:ext>
            </a:extLst>
          </p:cNvPr>
          <p:cNvSpPr/>
          <p:nvPr/>
        </p:nvSpPr>
        <p:spPr>
          <a:xfrm>
            <a:off x="565701" y="4007789"/>
            <a:ext cx="1398140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5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zero</a:t>
            </a:r>
            <a:endParaRPr lang="en-US" sz="45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43DE039-BCFC-4130-86FF-4FB3C78BF923}"/>
              </a:ext>
            </a:extLst>
          </p:cNvPr>
          <p:cNvSpPr/>
          <p:nvPr/>
        </p:nvSpPr>
        <p:spPr>
          <a:xfrm>
            <a:off x="2761860" y="4037401"/>
            <a:ext cx="1111202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5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one</a:t>
            </a:r>
            <a:endParaRPr lang="en-US" sz="45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7FF15B0-A709-4BCB-8F8B-C3D186753F61}"/>
              </a:ext>
            </a:extLst>
          </p:cNvPr>
          <p:cNvSpPr/>
          <p:nvPr/>
        </p:nvSpPr>
        <p:spPr>
          <a:xfrm>
            <a:off x="4660884" y="3995648"/>
            <a:ext cx="1154483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5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two</a:t>
            </a:r>
            <a:endParaRPr lang="en-US" sz="45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9FB524F-773E-405D-BB6A-549A812E62D0}"/>
              </a:ext>
            </a:extLst>
          </p:cNvPr>
          <p:cNvSpPr/>
          <p:nvPr/>
        </p:nvSpPr>
        <p:spPr>
          <a:xfrm>
            <a:off x="10354993" y="4205818"/>
            <a:ext cx="1242648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5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five</a:t>
            </a:r>
            <a:endParaRPr lang="en-US" sz="45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DA84543-954A-4D10-855B-C4AEF724C346}"/>
              </a:ext>
            </a:extLst>
          </p:cNvPr>
          <p:cNvSpPr/>
          <p:nvPr/>
        </p:nvSpPr>
        <p:spPr>
          <a:xfrm>
            <a:off x="9988456" y="6157751"/>
            <a:ext cx="1080745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5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ten</a:t>
            </a:r>
            <a:endParaRPr lang="en-US" sz="45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C6E6E08-A076-4BE0-83BC-4A3DB97EA9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31165" y="1550258"/>
            <a:ext cx="609600" cy="609600"/>
          </a:xfrm>
          <a:prstGeom prst="rect">
            <a:avLst/>
          </a:prstGeom>
        </p:spPr>
      </p:pic>
      <p:pic>
        <p:nvPicPr>
          <p:cNvPr id="17" name="Picture 16" descr="A person taking a selfie&#10;&#10;Description automatically generated">
            <a:extLst>
              <a:ext uri="{FF2B5EF4-FFF2-40B4-BE49-F238E27FC236}">
                <a16:creationId xmlns:a16="http://schemas.microsoft.com/office/drawing/2014/main" id="{97A5F739-9D84-4F44-861C-509C70ECB4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325" y="25947"/>
            <a:ext cx="1896719" cy="2320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65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5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4">
            <a:extLst>
              <a:ext uri="{FF2B5EF4-FFF2-40B4-BE49-F238E27FC236}">
                <a16:creationId xmlns:a16="http://schemas.microsoft.com/office/drawing/2014/main" id="{3700F3D0-D641-40F2-B177-C2645662597E}"/>
              </a:ext>
            </a:extLst>
          </p:cNvPr>
          <p:cNvSpPr/>
          <p:nvPr/>
        </p:nvSpPr>
        <p:spPr>
          <a:xfrm>
            <a:off x="2182202" y="314152"/>
            <a:ext cx="6956718" cy="1629391"/>
          </a:xfrm>
          <a:prstGeom prst="wedgeRoundRectCallout">
            <a:avLst>
              <a:gd name="adj1" fmla="val -58686"/>
              <a:gd name="adj2" fmla="val 1538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	</a:t>
            </a:r>
            <a:r>
              <a:rPr lang="en-US" sz="3200" dirty="0">
                <a:latin typeface="Comic Sans MS" panose="030F0702030302020204" pitchFamily="66" charset="0"/>
              </a:rPr>
              <a:t>Do you remember our friend </a:t>
            </a:r>
            <a:r>
              <a:rPr lang="en-US" sz="3200" dirty="0" err="1">
                <a:latin typeface="Comic Sans MS" panose="030F0702030302020204" pitchFamily="66" charset="0"/>
              </a:rPr>
              <a:t>Gogo</a:t>
            </a:r>
            <a:r>
              <a:rPr lang="en-US" sz="3200" dirty="0">
                <a:latin typeface="Comic Sans MS" panose="030F0702030302020204" pitchFamily="66" charset="0"/>
              </a:rPr>
              <a:t>? Let’s watch a funny video with him to practice numbers! </a:t>
            </a:r>
            <a:endParaRPr lang="el-GR" sz="3200" dirty="0">
              <a:latin typeface="Comic Sans MS" panose="030F0702030302020204" pitchFamily="66" charset="0"/>
            </a:endParaRPr>
          </a:p>
        </p:txBody>
      </p:sp>
      <p:pic>
        <p:nvPicPr>
          <p:cNvPr id="13" name="Picture 12" descr="A person taking a selfie&#10;&#10;Description automatically generated">
            <a:extLst>
              <a:ext uri="{FF2B5EF4-FFF2-40B4-BE49-F238E27FC236}">
                <a16:creationId xmlns:a16="http://schemas.microsoft.com/office/drawing/2014/main" id="{566CA923-83D0-4109-9534-C60B291DD8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989" y="3429000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CFD9E7-976A-492E-82D2-4A939DB717AD}"/>
              </a:ext>
            </a:extLst>
          </p:cNvPr>
          <p:cNvSpPr/>
          <p:nvPr/>
        </p:nvSpPr>
        <p:spPr>
          <a:xfrm rot="13667256">
            <a:off x="10342764" y="3112292"/>
            <a:ext cx="1036963" cy="37361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F77EA9-6B4C-45D5-B287-C11C62457277}"/>
              </a:ext>
            </a:extLst>
          </p:cNvPr>
          <p:cNvSpPr txBox="1"/>
          <p:nvPr/>
        </p:nvSpPr>
        <p:spPr>
          <a:xfrm>
            <a:off x="4441192" y="2249819"/>
            <a:ext cx="753273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dirty="0">
                <a:latin typeface="Comic Sans MS" panose="030F0702030302020204" pitchFamily="66" charset="0"/>
                <a:hlinkClick r:id="rId5"/>
              </a:rPr>
              <a:t>English Kids Academy </a:t>
            </a:r>
            <a:r>
              <a:rPr lang="en-US" sz="2500" b="1" dirty="0" err="1">
                <a:latin typeface="Comic Sans MS" panose="030F0702030302020204" pitchFamily="66" charset="0"/>
                <a:hlinkClick r:id="rId5"/>
              </a:rPr>
              <a:t>Gogo's</a:t>
            </a:r>
            <a:r>
              <a:rPr lang="en-US" sz="2500" b="1" dirty="0">
                <a:latin typeface="Comic Sans MS" panose="030F0702030302020204" pitchFamily="66" charset="0"/>
                <a:hlinkClick r:id="rId5"/>
              </a:rPr>
              <a:t> Adventure Unit 4 Numbers - YouTube</a:t>
            </a:r>
            <a:endParaRPr lang="en-US" sz="2500" b="1" dirty="0"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27B3DF-DA88-4AB3-AC0B-66A173A46A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9922" y="3138045"/>
            <a:ext cx="6801214" cy="3552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379B3E7-AF21-4A85-945A-2028973395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6433" y="8240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23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4" grpId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loud Clip 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207" y="195818"/>
            <a:ext cx="8220249" cy="635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31704" y="1844824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4429323" y="1785733"/>
            <a:ext cx="3554178" cy="33142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9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GAME</a:t>
            </a:r>
          </a:p>
          <a:p>
            <a:pPr algn="ctr"/>
            <a:endParaRPr lang="en-GB" sz="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en-GB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HOW MANY </a:t>
            </a:r>
          </a:p>
          <a:p>
            <a:pPr algn="ctr">
              <a:lnSpc>
                <a:spcPct val="150000"/>
              </a:lnSpc>
            </a:pPr>
            <a:r>
              <a:rPr lang="en-GB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anose="030F0702030302020204" pitchFamily="66" charset="0"/>
              </a:rPr>
              <a:t>FINGERS?</a:t>
            </a:r>
          </a:p>
        </p:txBody>
      </p:sp>
      <p:pic>
        <p:nvPicPr>
          <p:cNvPr id="1026" name="Picture 2" descr="Set of hand gesture Free Vector">
            <a:extLst>
              <a:ext uri="{FF2B5EF4-FFF2-40B4-BE49-F238E27FC236}">
                <a16:creationId xmlns:a16="http://schemas.microsoft.com/office/drawing/2014/main" id="{71CF0B07-CB63-4302-917F-4B80400ECD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7323">
            <a:off x="8165458" y="3160326"/>
            <a:ext cx="2768056" cy="29670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52E6278-9E4D-4114-9740-540DBC6028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1729" y="7123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53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4">
            <a:extLst>
              <a:ext uri="{FF2B5EF4-FFF2-40B4-BE49-F238E27FC236}">
                <a16:creationId xmlns:a16="http://schemas.microsoft.com/office/drawing/2014/main" id="{3700F3D0-D641-40F2-B177-C2645662597E}"/>
              </a:ext>
            </a:extLst>
          </p:cNvPr>
          <p:cNvSpPr/>
          <p:nvPr/>
        </p:nvSpPr>
        <p:spPr>
          <a:xfrm>
            <a:off x="2182202" y="314152"/>
            <a:ext cx="6956718" cy="1629391"/>
          </a:xfrm>
          <a:prstGeom prst="wedgeRoundRectCallout">
            <a:avLst>
              <a:gd name="adj1" fmla="val -58686"/>
              <a:gd name="adj2" fmla="val 15386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	</a:t>
            </a:r>
            <a:r>
              <a:rPr lang="en-US" sz="3200" dirty="0">
                <a:latin typeface="Comic Sans MS" panose="030F0702030302020204" pitchFamily="66" charset="0"/>
              </a:rPr>
              <a:t>How many fingers? Can you say the number?</a:t>
            </a:r>
            <a:endParaRPr lang="el-GR" sz="3200" dirty="0">
              <a:latin typeface="Comic Sans MS" panose="030F0702030302020204" pitchFamily="66" charset="0"/>
            </a:endParaRPr>
          </a:p>
        </p:txBody>
      </p:sp>
      <p:pic>
        <p:nvPicPr>
          <p:cNvPr id="13" name="Picture 12" descr="A person taking a selfie&#10;&#10;Description automatically generated">
            <a:extLst>
              <a:ext uri="{FF2B5EF4-FFF2-40B4-BE49-F238E27FC236}">
                <a16:creationId xmlns:a16="http://schemas.microsoft.com/office/drawing/2014/main" id="{566CA923-83D0-4109-9534-C60B291DD8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989" y="3429000"/>
            <a:ext cx="2213063" cy="28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AB870E-B1B4-4816-96CE-9A07ECE1F5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5351" y="2395017"/>
            <a:ext cx="3323913" cy="3742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9D4A3A2-1B94-45BB-A3E9-8CE2FD95E5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46520" y="21965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64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9A2AB3-CCA8-47AF-B8E9-A2918ACEFA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4905"/>
          <a:stretch/>
        </p:blipFill>
        <p:spPr>
          <a:xfrm>
            <a:off x="4583945" y="940444"/>
            <a:ext cx="3645655" cy="3737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B1DA4A0-D00D-4745-AA3D-2C251EECE8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70852" y="1202634"/>
            <a:ext cx="609600" cy="6096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C7F1D8-4255-4F69-83F3-4F781A6F4A35}"/>
              </a:ext>
            </a:extLst>
          </p:cNvPr>
          <p:cNvSpPr/>
          <p:nvPr/>
        </p:nvSpPr>
        <p:spPr>
          <a:xfrm>
            <a:off x="5491297" y="4571337"/>
            <a:ext cx="1830950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7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five</a:t>
            </a:r>
            <a:endParaRPr lang="en-US" sz="7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09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0</TotalTime>
  <Words>397</Words>
  <Application>Microsoft Office PowerPoint</Application>
  <PresentationFormat>Widescreen</PresentationFormat>
  <Paragraphs>68</Paragraphs>
  <Slides>29</Slides>
  <Notes>1</Notes>
  <HiddenSlides>0</HiddenSlides>
  <MMClips>34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Aharoni</vt:lpstr>
      <vt:lpstr>Calibri</vt:lpstr>
      <vt:lpstr>Comic Sans MS</vt:lpstr>
      <vt:lpstr>Tw Cen MT</vt:lpstr>
      <vt:lpstr>Tw Cen MT Condensed</vt:lpstr>
      <vt:lpstr>Wingdings 3</vt:lpstr>
      <vt:lpstr>Integral</vt:lpstr>
      <vt:lpstr>PowerPoint Presentation</vt:lpstr>
      <vt:lpstr>PowerPoint Presentation</vt:lpstr>
      <vt:lpstr>Numbers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2020-04-15T16:29:17Z</dcterms:created>
  <dcterms:modified xsi:type="dcterms:W3CDTF">2021-01-16T18:32:30Z</dcterms:modified>
</cp:coreProperties>
</file>