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256" r:id="rId2"/>
    <p:sldId id="279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1" r:id="rId12"/>
    <p:sldId id="282" r:id="rId13"/>
    <p:sldId id="264" r:id="rId14"/>
    <p:sldId id="265" r:id="rId15"/>
    <p:sldId id="266" r:id="rId16"/>
    <p:sldId id="271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72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27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28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40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2" r:id="rId77"/>
    <p:sldId id="344" r:id="rId78"/>
    <p:sldId id="345" r:id="rId79"/>
    <p:sldId id="343" r:id="rId80"/>
    <p:sldId id="347" r:id="rId81"/>
    <p:sldId id="346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napToGrid="0">
      <p:cViewPr>
        <p:scale>
          <a:sx n="66" d="100"/>
          <a:sy n="66" d="100"/>
        </p:scale>
        <p:origin x="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5BCEC4-F9A0-4459-98AF-B06BFE0E429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E90B3-801B-44F5-BBFA-E2EC6F670EE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C590136-1F6D-460E-BA0F-A687B3486F05}" type="datetime1">
              <a:rPr lang="en-US"/>
              <a:pPr lvl="0"/>
              <a:t>3/14/2021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14B8361-555A-46BC-B525-5C7B6905AB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C82FE5C-0F3B-4D87-87F2-9355F7FE519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0AC23-C2E6-4C88-AB07-DD03E516ACB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84D61-5D50-4B42-BAEA-CCEF002574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134A3A1-DBFA-4F1E-82CC-E7C5780BFF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15A66-0A34-4D6B-9C96-936794A91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89E5A-B8E1-42EF-B86B-F9BB1848CE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5DA09-F07D-461C-8F28-D19EEE3C256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6FBC31-2E75-4B75-A3D6-0AD64D1342D8}" type="slidenum">
              <a:t>2</a:t>
            </a:fld>
            <a:endParaRPr lang="el-G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1B5862-D548-4226-810F-73EEE19B3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29CF1-A61E-40FB-91D5-D8AC322563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CAC25-275D-427C-A6C3-792E1CBA18A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4023F2E-F81D-49AC-B887-414251426296}" type="slidenum">
              <a:t>3</a:t>
            </a:fld>
            <a:endParaRPr lang="el-G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75B54-A550-4ED4-9987-588407426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7D5962-B4C0-4F4C-82B7-BE87B0E541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6542C-1A07-4ED6-9D73-06A6AE9DA23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8BD096-30F9-4F93-9590-4012E0F8AF13}" type="slidenum">
              <a:t>76</a:t>
            </a:fld>
            <a:endParaRPr lang="el-G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B4CFD87-C0AE-4581-92A9-69B755EDBEA4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E74AFD-3A41-438E-B614-1BC47FA0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8696"/>
      </p:ext>
    </p:extLst>
  </p:cSld>
  <p:clrMapOvr>
    <a:masterClrMapping/>
  </p:clrMapOvr>
  <p:transition spd="slow">
    <p:randomBar dir="vert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10624A-0C35-4B97-B9DE-14559D9B9774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9F0654-E618-4BD1-8FF7-9E5892859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10624A-0C35-4B97-B9DE-14559D9B9774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9F0654-E618-4BD1-8FF7-9E5892859D7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663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10624A-0C35-4B97-B9DE-14559D9B9774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9F0654-E618-4BD1-8FF7-9E5892859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70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10624A-0C35-4B97-B9DE-14559D9B9774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9F0654-E618-4BD1-8FF7-9E5892859D7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468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10624A-0C35-4B97-B9DE-14559D9B9774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9F0654-E618-4BD1-8FF7-9E5892859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44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AEE04-3BAC-4BCB-99B5-AB62D62807CE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E3D9F1-C03E-4B87-A68A-0676559D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062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1ED523-2F3B-4CBC-A4AD-CA63ABD2A7D5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4BFF79-D78F-43CF-A3EA-ABE67E154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5141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9A38E2-3941-408F-B250-FA3B70B802E9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09A830-5369-4DD7-A02E-4387D712D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80078"/>
      </p:ext>
    </p:extLst>
  </p:cSld>
  <p:clrMapOvr>
    <a:masterClrMapping/>
  </p:clrMapOvr>
  <p:transition spd="slow">
    <p:randomBar dir="vert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3379E0-6FCA-4028-A24B-6E065876167A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27E1B5-CE55-449A-B675-78C03E21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343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401FC48-FB66-4010-AE88-403A93340BFC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3E87A7B-1C02-4837-8675-5B0915A3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1229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59EEC73-4AF3-4A0C-8C8C-6A2FF3AB05D5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5B030C-58D4-47A3-A554-A187C9C57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361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1379716-3993-41D4-90C8-46B831A3F44F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87CD7D-C0E7-42B0-9F23-B303BA48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9582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428D32-36F2-4BB1-991E-1C7B0A74A1B7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3AA095-9DC5-467C-9CCA-BBCACE56C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368"/>
      </p:ext>
    </p:extLst>
  </p:cSld>
  <p:clrMapOvr>
    <a:masterClrMapping/>
  </p:clrMapOvr>
  <p:transition spd="slow">
    <p:randomBar dir="vert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B62D3A-24AF-4950-8E0B-ABC510F8DA54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66D93C-56D4-4DE0-BFA0-81EF9C51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9348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B067A8C-C93C-4B9F-BD75-EE83F56E994C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71EA5E-DF9A-4837-B390-D30A0FA4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199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6810624A-0C35-4B97-B9DE-14559D9B9774}" type="datetime1">
              <a:rPr lang="en-US" smtClean="0"/>
              <a:pPr lvl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lvl="0"/>
            <a:fld id="{D09F0654-E618-4BD1-8FF7-9E5892859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0" Type="http://schemas.openxmlformats.org/officeDocument/2006/relationships/image" Target="../media/image1.jpg"/><Relationship Id="rId4" Type="http://schemas.microsoft.com/office/2007/relationships/media" Target="../media/media4.m4a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3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5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78.m4a"/><Relationship Id="rId1" Type="http://schemas.openxmlformats.org/officeDocument/2006/relationships/audio" Target="NULL" TargetMode="External"/><Relationship Id="rId6" Type="http://schemas.openxmlformats.org/officeDocument/2006/relationships/hyperlink" Target="https://www.youtube.com/watch?v=NNELmTbw9yM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79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hyperlink" Target="https://wordwall.net/resource/11996749/polar-bear-what-do-hear-animals-y1" TargetMode="External"/><Relationship Id="rId4" Type="http://schemas.openxmlformats.org/officeDocument/2006/relationships/image" Target="../media/image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80.m4a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hyperlink" Target="https://wordwall.net/resource/12600667/polar-bear-what-do-hear-animals" TargetMode="External"/><Relationship Id="rId4" Type="http://schemas.openxmlformats.org/officeDocument/2006/relationships/image" Target="../media/image1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81.m4a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CA6Mofzh7j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82.m4a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hyperlink" Target="https://www.liveworksheets.com/worksheets/en/English_as_a_Second_Language_(ESL)/Zoo_animals/I_spy_dear_zoo_sr619595ei" TargetMode="External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BF51E35-F6F1-4AF8-AB82-DDA3E9E89049}"/>
              </a:ext>
            </a:extLst>
          </p:cNvPr>
          <p:cNvSpPr>
            <a:spLocks noMove="1" noResize="1"/>
          </p:cNvSpPr>
          <p:nvPr/>
        </p:nvSpPr>
        <p:spPr>
          <a:xfrm>
            <a:off x="3044" y="0"/>
            <a:ext cx="12188952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/>
              </a:gs>
            </a:gsLst>
            <a:path path="circle">
              <a:fillToRect l="49987" t="-80000" r="50013" b="18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9E03A4E9-BAC7-46C8-83FE-9439E2381E9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63A5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5B7173C7-EFB3-462E-9191-5055D2583E94}"/>
              </a:ext>
            </a:extLst>
          </p:cNvPr>
          <p:cNvSpPr>
            <a:spLocks noMove="1" noResize="1"/>
          </p:cNvSpPr>
          <p:nvPr/>
        </p:nvSpPr>
        <p:spPr>
          <a:xfrm>
            <a:off x="2769479" y="220196"/>
            <a:ext cx="9422526" cy="66378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191500"/>
              <a:gd name="f7" fmla="val 5770597"/>
              <a:gd name="f8" fmla="val 4929467"/>
              <a:gd name="f9" fmla="val 6120547"/>
              <a:gd name="f10" fmla="val 7212963"/>
              <a:gd name="f11" fmla="val 419755"/>
              <a:gd name="f12" fmla="val 8065066"/>
              <a:gd name="f13" fmla="val 1118513"/>
              <a:gd name="f14" fmla="val 1227339"/>
              <a:gd name="f15" fmla="val 79523"/>
              <a:gd name="f16" fmla="val 56799"/>
              <a:gd name="f17" fmla="val 5644158"/>
              <a:gd name="f18" fmla="val 19398"/>
              <a:gd name="f19" fmla="val 5400934"/>
              <a:gd name="f20" fmla="val 5151822"/>
              <a:gd name="f21" fmla="val 4898209"/>
              <a:gd name="f22" fmla="val 2193003"/>
              <a:gd name="f23" fmla="val 2206998"/>
              <a:gd name="f24" fmla="+- 0 0 -90"/>
              <a:gd name="f25" fmla="*/ f3 1 8191500"/>
              <a:gd name="f26" fmla="*/ f4 1 5770597"/>
              <a:gd name="f27" fmla="+- f7 0 f5"/>
              <a:gd name="f28" fmla="+- f6 0 f5"/>
              <a:gd name="f29" fmla="*/ f24 f0 1"/>
              <a:gd name="f30" fmla="*/ f28 1 8191500"/>
              <a:gd name="f31" fmla="*/ f27 1 5770597"/>
              <a:gd name="f32" fmla="*/ 4929467 f28 1"/>
              <a:gd name="f33" fmla="*/ 0 f27 1"/>
              <a:gd name="f34" fmla="*/ 8065066 f28 1"/>
              <a:gd name="f35" fmla="*/ 1118513 f27 1"/>
              <a:gd name="f36" fmla="*/ 8191500 f28 1"/>
              <a:gd name="f37" fmla="*/ 1227339 f27 1"/>
              <a:gd name="f38" fmla="*/ 5770597 f27 1"/>
              <a:gd name="f39" fmla="*/ 79523 f28 1"/>
              <a:gd name="f40" fmla="*/ 56799 f28 1"/>
              <a:gd name="f41" fmla="*/ 5644158 f27 1"/>
              <a:gd name="f42" fmla="*/ 0 f28 1"/>
              <a:gd name="f43" fmla="*/ 4898209 f27 1"/>
              <a:gd name="f44" fmla="*/ f29 1 f2"/>
              <a:gd name="f45" fmla="*/ f32 1 8191500"/>
              <a:gd name="f46" fmla="*/ f33 1 5770597"/>
              <a:gd name="f47" fmla="*/ f34 1 8191500"/>
              <a:gd name="f48" fmla="*/ f35 1 5770597"/>
              <a:gd name="f49" fmla="*/ f36 1 8191500"/>
              <a:gd name="f50" fmla="*/ f37 1 5770597"/>
              <a:gd name="f51" fmla="*/ f38 1 5770597"/>
              <a:gd name="f52" fmla="*/ f39 1 8191500"/>
              <a:gd name="f53" fmla="*/ f40 1 8191500"/>
              <a:gd name="f54" fmla="*/ f41 1 5770597"/>
              <a:gd name="f55" fmla="*/ f42 1 8191500"/>
              <a:gd name="f56" fmla="*/ f43 1 5770597"/>
              <a:gd name="f57" fmla="*/ f5 1 f30"/>
              <a:gd name="f58" fmla="*/ f6 1 f30"/>
              <a:gd name="f59" fmla="*/ f5 1 f31"/>
              <a:gd name="f60" fmla="*/ f7 1 f31"/>
              <a:gd name="f61" fmla="+- f44 0 f1"/>
              <a:gd name="f62" fmla="*/ f45 1 f30"/>
              <a:gd name="f63" fmla="*/ f46 1 f31"/>
              <a:gd name="f64" fmla="*/ f47 1 f30"/>
              <a:gd name="f65" fmla="*/ f48 1 f31"/>
              <a:gd name="f66" fmla="*/ f49 1 f30"/>
              <a:gd name="f67" fmla="*/ f50 1 f31"/>
              <a:gd name="f68" fmla="*/ f51 1 f31"/>
              <a:gd name="f69" fmla="*/ f52 1 f30"/>
              <a:gd name="f70" fmla="*/ f53 1 f30"/>
              <a:gd name="f71" fmla="*/ f54 1 f31"/>
              <a:gd name="f72" fmla="*/ f55 1 f30"/>
              <a:gd name="f73" fmla="*/ f56 1 f31"/>
              <a:gd name="f74" fmla="*/ f57 f25 1"/>
              <a:gd name="f75" fmla="*/ f58 f25 1"/>
              <a:gd name="f76" fmla="*/ f60 f26 1"/>
              <a:gd name="f77" fmla="*/ f59 f26 1"/>
              <a:gd name="f78" fmla="*/ f62 f25 1"/>
              <a:gd name="f79" fmla="*/ f63 f26 1"/>
              <a:gd name="f80" fmla="*/ f64 f25 1"/>
              <a:gd name="f81" fmla="*/ f65 f26 1"/>
              <a:gd name="f82" fmla="*/ f66 f25 1"/>
              <a:gd name="f83" fmla="*/ f67 f26 1"/>
              <a:gd name="f84" fmla="*/ f68 f26 1"/>
              <a:gd name="f85" fmla="*/ f69 f25 1"/>
              <a:gd name="f86" fmla="*/ f70 f25 1"/>
              <a:gd name="f87" fmla="*/ f71 f26 1"/>
              <a:gd name="f88" fmla="*/ f72 f25 1"/>
              <a:gd name="f89" fmla="*/ f73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1">
                <a:pos x="f78" y="f79"/>
              </a:cxn>
              <a:cxn ang="f61">
                <a:pos x="f80" y="f81"/>
              </a:cxn>
              <a:cxn ang="f61">
                <a:pos x="f82" y="f83"/>
              </a:cxn>
              <a:cxn ang="f61">
                <a:pos x="f82" y="f84"/>
              </a:cxn>
              <a:cxn ang="f61">
                <a:pos x="f85" y="f84"/>
              </a:cxn>
              <a:cxn ang="f61">
                <a:pos x="f86" y="f87"/>
              </a:cxn>
              <a:cxn ang="f61">
                <a:pos x="f88" y="f89"/>
              </a:cxn>
              <a:cxn ang="f61">
                <a:pos x="f78" y="f79"/>
              </a:cxn>
            </a:cxnLst>
            <a:rect l="f74" t="f77" r="f75" b="f76"/>
            <a:pathLst>
              <a:path w="8191500" h="5770597">
                <a:moveTo>
                  <a:pt x="f8" y="f5"/>
                </a:moveTo>
                <a:cubicBezTo>
                  <a:pt x="f9" y="f5"/>
                  <a:pt x="f10" y="f11"/>
                  <a:pt x="f12" y="f13"/>
                </a:cubicBezTo>
                <a:lnTo>
                  <a:pt x="f6" y="f14"/>
                </a:lnTo>
                <a:lnTo>
                  <a:pt x="f6" y="f7"/>
                </a:lnTo>
                <a:lnTo>
                  <a:pt x="f15" y="f7"/>
                </a:lnTo>
                <a:lnTo>
                  <a:pt x="f16" y="f17"/>
                </a:lnTo>
                <a:cubicBezTo>
                  <a:pt x="f18" y="f19"/>
                  <a:pt x="f5" y="f20"/>
                  <a:pt x="f5" y="f21"/>
                </a:cubicBezTo>
                <a:cubicBezTo>
                  <a:pt x="f5" y="f22"/>
                  <a:pt x="f23" y="f5"/>
                  <a:pt x="f8" y="f5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020B0D3C-3438-454C-9612-2AD211F52828}"/>
              </a:ext>
            </a:extLst>
          </p:cNvPr>
          <p:cNvSpPr>
            <a:spLocks noMove="1" noResize="1"/>
          </p:cNvSpPr>
          <p:nvPr/>
        </p:nvSpPr>
        <p:spPr>
          <a:xfrm>
            <a:off x="2209803" y="2099700"/>
            <a:ext cx="1942240" cy="188955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44C1A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Arc 15">
            <a:extLst>
              <a:ext uri="{FF2B5EF4-FFF2-40B4-BE49-F238E27FC236}">
                <a16:creationId xmlns:a16="http://schemas.microsoft.com/office/drawing/2014/main" id="{32C411DE-B6B1-4C50-9168-3B149B1D6E32}"/>
              </a:ext>
            </a:extLst>
          </p:cNvPr>
          <p:cNvSpPr>
            <a:spLocks noMove="1" noResize="1"/>
          </p:cNvSpPr>
          <p:nvPr/>
        </p:nvSpPr>
        <p:spPr>
          <a:xfrm rot="18520173">
            <a:off x="1613178" y="1492569"/>
            <a:ext cx="2987902" cy="29879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150"/>
              <a:gd name="f11" fmla="val 273"/>
              <a:gd name="f12" fmla="+- 0 0 -240"/>
              <a:gd name="f13" fmla="+- 0 0 -212"/>
              <a:gd name="f14" fmla="+- 0 0 -183"/>
              <a:gd name="f15" fmla="abs f4"/>
              <a:gd name="f16" fmla="abs f5"/>
              <a:gd name="f17" fmla="abs f6"/>
              <a:gd name="f18" fmla="+- 0 0 f10"/>
              <a:gd name="f19" fmla="+- 0 0 f11"/>
              <a:gd name="f20" fmla="*/ f12 f0 1"/>
              <a:gd name="f21" fmla="*/ f13 f0 1"/>
              <a:gd name="f22" fmla="*/ f14 f0 1"/>
              <a:gd name="f23" fmla="?: f15 f4 1"/>
              <a:gd name="f24" fmla="?: f16 f5 1"/>
              <a:gd name="f25" fmla="?: f17 f6 1"/>
              <a:gd name="f26" fmla="*/ f18 f0 1"/>
              <a:gd name="f27" fmla="*/ f19 f0 1"/>
              <a:gd name="f28" fmla="*/ f20 1 f3"/>
              <a:gd name="f29" fmla="*/ f21 1 f3"/>
              <a:gd name="f30" fmla="*/ f22 1 f3"/>
              <a:gd name="f31" fmla="*/ f23 1 21600"/>
              <a:gd name="f32" fmla="*/ f24 1 21600"/>
              <a:gd name="f33" fmla="*/ 21600 f23 1"/>
              <a:gd name="f34" fmla="*/ 21600 f24 1"/>
              <a:gd name="f35" fmla="*/ f26 1 f3"/>
              <a:gd name="f36" fmla="*/ f27 1 f3"/>
              <a:gd name="f37" fmla="+- f28 0 f1"/>
              <a:gd name="f38" fmla="+- f29 0 f1"/>
              <a:gd name="f39" fmla="+- f30 0 f1"/>
              <a:gd name="f40" fmla="min f32 f31"/>
              <a:gd name="f41" fmla="*/ f33 1 f25"/>
              <a:gd name="f42" fmla="*/ f34 1 f25"/>
              <a:gd name="f43" fmla="+- f35 0 f1"/>
              <a:gd name="f44" fmla="+- f36 0 f1"/>
              <a:gd name="f45" fmla="val f41"/>
              <a:gd name="f46" fmla="val f42"/>
              <a:gd name="f47" fmla="+- 0 0 f43"/>
              <a:gd name="f48" fmla="+- 0 0 f44"/>
              <a:gd name="f49" fmla="+- f46 0 f7"/>
              <a:gd name="f50" fmla="+- f45 0 f7"/>
              <a:gd name="f51" fmla="+- f48 0 f47"/>
              <a:gd name="f52" fmla="+- f47 f1 0"/>
              <a:gd name="f53" fmla="+- f48 f1 0"/>
              <a:gd name="f54" fmla="+- 21600000 0 f47"/>
              <a:gd name="f55" fmla="+- f1 0 f47"/>
              <a:gd name="f56" fmla="+- 27000000 0 f47"/>
              <a:gd name="f57" fmla="+- f0 0 f47"/>
              <a:gd name="f58" fmla="+- 32400000 0 f47"/>
              <a:gd name="f59" fmla="+- f2 0 f47"/>
              <a:gd name="f60" fmla="+- 37800000 0 f47"/>
              <a:gd name="f61" fmla="*/ f49 1 2"/>
              <a:gd name="f62" fmla="*/ f50 1 2"/>
              <a:gd name="f63" fmla="+- f51 21600000 0"/>
              <a:gd name="f64" fmla="?: f55 f55 f56"/>
              <a:gd name="f65" fmla="?: f57 f57 f58"/>
              <a:gd name="f66" fmla="?: f59 f59 f60"/>
              <a:gd name="f67" fmla="*/ f52 f8 1"/>
              <a:gd name="f68" fmla="*/ f53 f8 1"/>
              <a:gd name="f69" fmla="+- f7 f61 0"/>
              <a:gd name="f70" fmla="+- f7 f62 0"/>
              <a:gd name="f71" fmla="?: f51 f51 f63"/>
              <a:gd name="f72" fmla="*/ f67 1 f0"/>
              <a:gd name="f73" fmla="*/ f68 1 f0"/>
              <a:gd name="f74" fmla="*/ f62 f40 1"/>
              <a:gd name="f75" fmla="*/ f61 f40 1"/>
              <a:gd name="f76" fmla="+- f71 0 f54"/>
              <a:gd name="f77" fmla="+- f71 0 f64"/>
              <a:gd name="f78" fmla="+- f71 0 f65"/>
              <a:gd name="f79" fmla="+- f71 0 f66"/>
              <a:gd name="f80" fmla="+- 0 0 f72"/>
              <a:gd name="f81" fmla="+- 0 0 f73"/>
              <a:gd name="f82" fmla="*/ f70 f40 1"/>
              <a:gd name="f83" fmla="*/ f69 f40 1"/>
              <a:gd name="f84" fmla="+- 0 0 f80"/>
              <a:gd name="f85" fmla="+- 0 0 f81"/>
              <a:gd name="f86" fmla="*/ f84 f0 1"/>
              <a:gd name="f87" fmla="*/ f85 f0 1"/>
              <a:gd name="f88" fmla="*/ f86 1 f8"/>
              <a:gd name="f89" fmla="*/ f87 1 f8"/>
              <a:gd name="f90" fmla="+- f88 0 f1"/>
              <a:gd name="f91" fmla="+- f89 0 f1"/>
              <a:gd name="f92" fmla="sin 1 f90"/>
              <a:gd name="f93" fmla="cos 1 f90"/>
              <a:gd name="f94" fmla="sin 1 f91"/>
              <a:gd name="f95" fmla="cos 1 f91"/>
              <a:gd name="f96" fmla="+- 0 0 f92"/>
              <a:gd name="f97" fmla="+- 0 0 f93"/>
              <a:gd name="f98" fmla="+- 0 0 f94"/>
              <a:gd name="f99" fmla="+- 0 0 f95"/>
              <a:gd name="f100" fmla="+- 0 0 f96"/>
              <a:gd name="f101" fmla="+- 0 0 f97"/>
              <a:gd name="f102" fmla="+- 0 0 f98"/>
              <a:gd name="f103" fmla="+- 0 0 f99"/>
              <a:gd name="f104" fmla="val f100"/>
              <a:gd name="f105" fmla="val f101"/>
              <a:gd name="f106" fmla="val f102"/>
              <a:gd name="f107" fmla="val f103"/>
              <a:gd name="f108" fmla="*/ f104 f62 1"/>
              <a:gd name="f109" fmla="*/ f105 f61 1"/>
              <a:gd name="f110" fmla="*/ f106 f62 1"/>
              <a:gd name="f111" fmla="*/ f107 f61 1"/>
              <a:gd name="f112" fmla="+- 0 0 f109"/>
              <a:gd name="f113" fmla="+- 0 0 f108"/>
              <a:gd name="f114" fmla="+- 0 0 f111"/>
              <a:gd name="f115" fmla="+- 0 0 f110"/>
              <a:gd name="f116" fmla="+- 0 0 f112"/>
              <a:gd name="f117" fmla="+- 0 0 f113"/>
              <a:gd name="f118" fmla="+- 0 0 f114"/>
              <a:gd name="f119" fmla="+- 0 0 f115"/>
              <a:gd name="f120" fmla="at2 f116 f117"/>
              <a:gd name="f121" fmla="at2 f118 f119"/>
              <a:gd name="f122" fmla="+- f120 f1 0"/>
              <a:gd name="f123" fmla="+- f121 f1 0"/>
              <a:gd name="f124" fmla="*/ f122 f8 1"/>
              <a:gd name="f125" fmla="*/ f123 f8 1"/>
              <a:gd name="f126" fmla="*/ f124 1 f0"/>
              <a:gd name="f127" fmla="*/ f125 1 f0"/>
              <a:gd name="f128" fmla="+- 0 0 f126"/>
              <a:gd name="f129" fmla="+- 0 0 f127"/>
              <a:gd name="f130" fmla="val f128"/>
              <a:gd name="f131" fmla="val f129"/>
              <a:gd name="f132" fmla="+- 0 0 f130"/>
              <a:gd name="f133" fmla="+- 0 0 f131"/>
              <a:gd name="f134" fmla="*/ f132 f0 1"/>
              <a:gd name="f135" fmla="*/ f133 f0 1"/>
              <a:gd name="f136" fmla="*/ f134 1 f8"/>
              <a:gd name="f137" fmla="*/ f135 1 f8"/>
              <a:gd name="f138" fmla="+- f136 0 f1"/>
              <a:gd name="f139" fmla="+- f137 0 f1"/>
              <a:gd name="f140" fmla="+- f138 f1 0"/>
              <a:gd name="f141" fmla="+- f139 f1 0"/>
              <a:gd name="f142" fmla="*/ f140 f8 1"/>
              <a:gd name="f143" fmla="*/ f141 f8 1"/>
              <a:gd name="f144" fmla="*/ f142 1 f0"/>
              <a:gd name="f145" fmla="*/ f143 1 f0"/>
              <a:gd name="f146" fmla="+- 0 0 f144"/>
              <a:gd name="f147" fmla="+- 0 0 f145"/>
              <a:gd name="f148" fmla="+- 0 0 f146"/>
              <a:gd name="f149" fmla="+- 0 0 f147"/>
              <a:gd name="f150" fmla="*/ f148 f0 1"/>
              <a:gd name="f151" fmla="*/ f149 f0 1"/>
              <a:gd name="f152" fmla="*/ f150 1 f8"/>
              <a:gd name="f153" fmla="*/ f151 1 f8"/>
              <a:gd name="f154" fmla="+- f152 0 f1"/>
              <a:gd name="f155" fmla="+- f153 0 f1"/>
              <a:gd name="f156" fmla="cos 1 f154"/>
              <a:gd name="f157" fmla="sin 1 f154"/>
              <a:gd name="f158" fmla="cos 1 f155"/>
              <a:gd name="f159" fmla="sin 1 f155"/>
              <a:gd name="f160" fmla="+- 0 0 f156"/>
              <a:gd name="f161" fmla="+- 0 0 f157"/>
              <a:gd name="f162" fmla="+- 0 0 f158"/>
              <a:gd name="f163" fmla="+- 0 0 f159"/>
              <a:gd name="f164" fmla="+- 0 0 f160"/>
              <a:gd name="f165" fmla="+- 0 0 f161"/>
              <a:gd name="f166" fmla="+- 0 0 f162"/>
              <a:gd name="f167" fmla="+- 0 0 f163"/>
              <a:gd name="f168" fmla="val f164"/>
              <a:gd name="f169" fmla="val f165"/>
              <a:gd name="f170" fmla="val f166"/>
              <a:gd name="f171" fmla="val f167"/>
              <a:gd name="f172" fmla="+- 0 0 f168"/>
              <a:gd name="f173" fmla="+- 0 0 f169"/>
              <a:gd name="f174" fmla="+- 0 0 f170"/>
              <a:gd name="f175" fmla="+- 0 0 f171"/>
              <a:gd name="f176" fmla="*/ f9 f172 1"/>
              <a:gd name="f177" fmla="*/ f9 f173 1"/>
              <a:gd name="f178" fmla="*/ f9 f174 1"/>
              <a:gd name="f179" fmla="*/ f9 f175 1"/>
              <a:gd name="f180" fmla="*/ f176 f62 1"/>
              <a:gd name="f181" fmla="*/ f177 f61 1"/>
              <a:gd name="f182" fmla="*/ f178 f62 1"/>
              <a:gd name="f183" fmla="*/ f179 f61 1"/>
              <a:gd name="f184" fmla="+- f70 f180 0"/>
              <a:gd name="f185" fmla="+- f69 f181 0"/>
              <a:gd name="f186" fmla="+- f70 f182 0"/>
              <a:gd name="f187" fmla="+- f69 f183 0"/>
              <a:gd name="f188" fmla="max f184 f186"/>
              <a:gd name="f189" fmla="max f185 f187"/>
              <a:gd name="f190" fmla="min f184 f186"/>
              <a:gd name="f191" fmla="min f185 f187"/>
              <a:gd name="f192" fmla="*/ f184 f40 1"/>
              <a:gd name="f193" fmla="*/ f185 f40 1"/>
              <a:gd name="f194" fmla="*/ f186 f40 1"/>
              <a:gd name="f195" fmla="*/ f187 f40 1"/>
              <a:gd name="f196" fmla="?: f76 f45 f188"/>
              <a:gd name="f197" fmla="?: f77 f46 f189"/>
              <a:gd name="f198" fmla="?: f78 f7 f190"/>
              <a:gd name="f199" fmla="?: f79 f7 f191"/>
              <a:gd name="f200" fmla="*/ f198 f40 1"/>
              <a:gd name="f201" fmla="*/ f199 f40 1"/>
              <a:gd name="f202" fmla="*/ f196 f40 1"/>
              <a:gd name="f203" fmla="*/ f197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192" y="f193"/>
              </a:cxn>
              <a:cxn ang="f38">
                <a:pos x="f82" y="f83"/>
              </a:cxn>
              <a:cxn ang="f39">
                <a:pos x="f194" y="f195"/>
              </a:cxn>
            </a:cxnLst>
            <a:rect l="f200" t="f201" r="f202" b="f203"/>
            <a:pathLst>
              <a:path stroke="0">
                <a:moveTo>
                  <a:pt x="f192" y="f193"/>
                </a:moveTo>
                <a:arcTo wR="f74" hR="f75" stAng="f47" swAng="f71"/>
                <a:lnTo>
                  <a:pt x="f82" y="f83"/>
                </a:lnTo>
                <a:close/>
              </a:path>
              <a:path fill="none">
                <a:moveTo>
                  <a:pt x="f192" y="f193"/>
                </a:moveTo>
                <a:arcTo wR="f74" hR="f75" stAng="f47" swAng="f71"/>
              </a:path>
            </a:pathLst>
          </a:custGeom>
          <a:noFill/>
          <a:ln w="127001" cap="rnd">
            <a:solidFill>
              <a:srgbClr val="44C1A3"/>
            </a:solidFill>
            <a:custDash>
              <a:ds d="300000" sp="3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0BE2CBB-6538-4A9B-9969-5C57D22119B2}"/>
              </a:ext>
            </a:extLst>
          </p:cNvPr>
          <p:cNvSpPr/>
          <p:nvPr/>
        </p:nvSpPr>
        <p:spPr>
          <a:xfrm>
            <a:off x="1491176" y="839172"/>
            <a:ext cx="12191996" cy="4572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C28C9280-9E42-4773-ADD7-016FE8BFF454}"/>
              </a:ext>
            </a:extLst>
          </p:cNvPr>
          <p:cNvSpPr txBox="1"/>
          <p:nvPr/>
        </p:nvSpPr>
        <p:spPr>
          <a:xfrm>
            <a:off x="4091875" y="865936"/>
            <a:ext cx="8097076" cy="5836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Calibri" pitchFamily="34"/>
                <a:cs typeface="Times New Roman" pitchFamily="18"/>
              </a:rPr>
              <a:t>Αγαπημένα μου παιδάκια, γεια σας! </a:t>
            </a: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Calibri" pitchFamily="34"/>
                <a:cs typeface="Times New Roman" pitchFamily="18"/>
              </a:rPr>
              <a:t>Αυτή τη φορά σας στέλνω μερικά παιχνιδάκια και τραγουδάκια για να θυμηθούμε τα ζωάκια που μάθαμε στην τάξη στο τελευταίο μας μάθημα. </a:t>
            </a: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800" b="1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Calibri" pitchFamily="34"/>
                <a:cs typeface="Times New Roman" pitchFamily="18"/>
              </a:rPr>
              <a:t>Την επόμενη εβδομάδα θα κάνουμε και εμείς διαδικτυακό μάθημα στα Αγγλικά και είμαι πολυυυύ χαρούμενη γι’ αυτό!!! 😊 </a:t>
            </a:r>
            <a:endParaRPr lang="el-GR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9" name="Heart 10">
            <a:extLst>
              <a:ext uri="{FF2B5EF4-FFF2-40B4-BE49-F238E27FC236}">
                <a16:creationId xmlns:a16="http://schemas.microsoft.com/office/drawing/2014/main" id="{8B4CB9CC-FE73-4832-A883-11D50B9D9767}"/>
              </a:ext>
            </a:extLst>
          </p:cNvPr>
          <p:cNvSpPr/>
          <p:nvPr/>
        </p:nvSpPr>
        <p:spPr>
          <a:xfrm>
            <a:off x="11184767" y="925427"/>
            <a:ext cx="564459" cy="5911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+- f25 0 f6"/>
              <a:gd name="f27" fmla="+- f24 0 f6"/>
              <a:gd name="f28" fmla="*/ f25 f21 1"/>
              <a:gd name="f29" fmla="*/ f26 1 3"/>
              <a:gd name="f30" fmla="*/ f26 1 4"/>
              <a:gd name="f31" fmla="*/ f27 1 2"/>
              <a:gd name="f32" fmla="*/ f27 1 6"/>
              <a:gd name="f33" fmla="*/ f27 49 1"/>
              <a:gd name="f34" fmla="*/ f27 10 1"/>
              <a:gd name="f35" fmla="*/ f27 5 1"/>
              <a:gd name="f36" fmla="*/ f26 2 1"/>
              <a:gd name="f37" fmla="+- f6 f31 0"/>
              <a:gd name="f38" fmla="*/ f33 1 48"/>
              <a:gd name="f39" fmla="*/ f34 1 48"/>
              <a:gd name="f40" fmla="+- f6 0 f29"/>
              <a:gd name="f41" fmla="*/ f35 1 6"/>
              <a:gd name="f42" fmla="*/ f36 1 3"/>
              <a:gd name="f43" fmla="*/ f32 f21 1"/>
              <a:gd name="f44" fmla="*/ f30 f21 1"/>
              <a:gd name="f45" fmla="+- f37 0 f38"/>
              <a:gd name="f46" fmla="+- f37 0 f39"/>
              <a:gd name="f47" fmla="+- f37 f39 0"/>
              <a:gd name="f48" fmla="+- f37 f38 0"/>
              <a:gd name="f49" fmla="*/ f41 f21 1"/>
              <a:gd name="f50" fmla="*/ f42 f21 1"/>
              <a:gd name="f51" fmla="*/ f37 f21 1"/>
              <a:gd name="f52" fmla="*/ f40 f21 1"/>
              <a:gd name="f53" fmla="*/ f47 f21 1"/>
              <a:gd name="f54" fmla="*/ f48 f21 1"/>
              <a:gd name="f55" fmla="*/ f45 f21 1"/>
              <a:gd name="f56" fmla="*/ f46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51" y="f44"/>
              </a:cxn>
            </a:cxnLst>
            <a:rect l="f43" t="f44" r="f49" b="f50"/>
            <a:pathLst>
              <a:path>
                <a:moveTo>
                  <a:pt x="f51" y="f44"/>
                </a:moveTo>
                <a:cubicBezTo>
                  <a:pt x="f53" y="f52"/>
                  <a:pt x="f54" y="f44"/>
                  <a:pt x="f51" y="f28"/>
                </a:cubicBezTo>
                <a:cubicBezTo>
                  <a:pt x="f55" y="f44"/>
                  <a:pt x="f56" y="f52"/>
                  <a:pt x="f51" y="f44"/>
                </a:cubicBezTo>
                <a:close/>
              </a:path>
            </a:pathLst>
          </a:custGeom>
          <a:solidFill>
            <a:srgbClr val="C0504D"/>
          </a:solidFill>
          <a:ln w="25402" cap="flat">
            <a:solidFill>
              <a:srgbClr val="8C3836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1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E2BDCAC-9F65-4B8C-B189-F944719E1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3429000"/>
            <a:ext cx="2700561" cy="35319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4357CF-7F80-48BB-91AA-8BC20E287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881" y="20051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B8F2BEA-70D3-4526-93D5-EBB938A62EC0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DB093-4A74-4EBD-9AF4-6A0A81DCA8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80560" y="80887"/>
            <a:ext cx="3549746" cy="53246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251A567-B88C-4D7A-B6B4-CEC3C957EB7F}"/>
              </a:ext>
            </a:extLst>
          </p:cNvPr>
          <p:cNvSpPr txBox="1"/>
          <p:nvPr/>
        </p:nvSpPr>
        <p:spPr>
          <a:xfrm>
            <a:off x="3217389" y="5234958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e</a:t>
            </a: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lephant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A943F1-A80C-4747-905B-F42B63EDD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6832" y="436510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color are zebras? – HudsonAlpha Institute for Biotechnology">
            <a:extLst>
              <a:ext uri="{FF2B5EF4-FFF2-40B4-BE49-F238E27FC236}">
                <a16:creationId xmlns:a16="http://schemas.microsoft.com/office/drawing/2014/main" id="{6D9CB217-E851-4385-B3C5-2FEEA2FC34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76133" y="253215"/>
            <a:ext cx="6039730" cy="4529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882B418-15CD-4F4A-8804-4624D0FBA691}"/>
              </a:ext>
            </a:extLst>
          </p:cNvPr>
          <p:cNvSpPr txBox="1"/>
          <p:nvPr/>
        </p:nvSpPr>
        <p:spPr>
          <a:xfrm>
            <a:off x="3076133" y="5080214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zebra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9E3FF5-58FE-41CC-9018-79A0DE85EE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6914" y="405311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enodermus - Wikipedia">
            <a:extLst>
              <a:ext uri="{FF2B5EF4-FFF2-40B4-BE49-F238E27FC236}">
                <a16:creationId xmlns:a16="http://schemas.microsoft.com/office/drawing/2014/main" id="{5DD118F7-FE93-45EA-8FBF-65DF5B4F5D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6311" y="682672"/>
            <a:ext cx="5537688" cy="36917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AFC9611-FB79-44AF-B6FB-7CD379277CBC}"/>
              </a:ext>
            </a:extLst>
          </p:cNvPr>
          <p:cNvSpPr txBox="1"/>
          <p:nvPr/>
        </p:nvSpPr>
        <p:spPr>
          <a:xfrm>
            <a:off x="3047996" y="461597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snake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9044F6-AB0F-41DD-985B-8931FF0B99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0" end="1031.55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9600" y="49106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2D0EA48-18BE-4DD3-84FE-DA59BA6B5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7292" y="478139"/>
            <a:ext cx="6465429" cy="402951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2973C7-5619-4441-8324-EC7BC46CE84A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peacock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95FE24-369A-4F99-8F1D-20AF91EC1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22" y="720830"/>
            <a:ext cx="4682624" cy="33447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97C739-F745-4B4F-B662-5EC255B471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9" end="1101.1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4034" y="4954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991A56A-3465-4D73-904C-861FC15FE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9404" y="445879"/>
            <a:ext cx="6568958" cy="409403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AF2AFFF-CC4C-478B-B672-5B2523252037}"/>
              </a:ext>
            </a:extLst>
          </p:cNvPr>
          <p:cNvSpPr txBox="1"/>
          <p:nvPr/>
        </p:nvSpPr>
        <p:spPr>
          <a:xfrm>
            <a:off x="2699226" y="4702731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hippo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8DE721-25C9-4B66-885A-4D97B5ACB1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1" end="413.39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9404" y="49974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07DBC75-B401-4608-8B11-729B434408A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203" y="4797152"/>
            <a:ext cx="8229600" cy="1329007"/>
          </a:xfrm>
        </p:spPr>
        <p:txBody>
          <a:bodyPr anchorCtr="1">
            <a:noAutofit/>
          </a:bodyPr>
          <a:lstStyle/>
          <a:p>
            <a:pPr marL="0" lvl="0" indent="0" algn="ctr">
              <a:spcBef>
                <a:spcPts val="2300"/>
              </a:spcBef>
              <a:buNone/>
            </a:pPr>
            <a:r>
              <a:rPr lang="en-US" sz="9600">
                <a:latin typeface="Aharoni" pitchFamily="2"/>
                <a:cs typeface="Aharoni" pitchFamily="2"/>
              </a:rPr>
              <a:t>polar bear</a:t>
            </a:r>
            <a:endParaRPr lang="el-GR" sz="9600">
              <a:latin typeface="Comic Sans MS" pitchFamily="66"/>
              <a:cs typeface="Aharoni" pitchFamily="2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8E51979-29E4-449E-A4AA-C597535C3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92694"/>
            <a:ext cx="6247610" cy="38937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EEB486-F714-447F-85E1-F4FA5488ED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2" end="579.0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0171" y="44923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92237-85BB-4374-8CBF-2176723CA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143"/>
          <a:stretch>
            <a:fillRect/>
          </a:stretch>
        </p:blipFill>
        <p:spPr>
          <a:xfrm>
            <a:off x="3937817" y="950436"/>
            <a:ext cx="4225881" cy="39953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A7C8FA-EA8B-4552-8800-A9CBE473C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915" y="2643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2537B6C-785E-4EBB-A617-91E87F4736C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83634" y="4365107"/>
            <a:ext cx="6400800" cy="1198979"/>
          </a:xfrm>
        </p:spPr>
        <p:txBody>
          <a:bodyPr>
            <a:noAutofit/>
          </a:bodyPr>
          <a:lstStyle/>
          <a:p>
            <a:pPr lvl="0" algn="ctr"/>
            <a:r>
              <a:rPr lang="en-US" sz="9600" dirty="0">
                <a:solidFill>
                  <a:schemeClr val="tx1"/>
                </a:solidFill>
                <a:latin typeface="Aharoni" pitchFamily="2"/>
                <a:cs typeface="Aharoni" pitchFamily="2"/>
              </a:rPr>
              <a:t>tiger</a:t>
            </a:r>
            <a:endParaRPr lang="el-GR" sz="9600" dirty="0">
              <a:solidFill>
                <a:schemeClr val="tx1"/>
              </a:solidFill>
              <a:latin typeface="Comic Sans MS" pitchFamily="66"/>
              <a:cs typeface="Aharoni" pitchFamily="2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3B9B58F-BFAD-44A1-8D4F-FD0122142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66972"/>
            <a:ext cx="5741929" cy="35785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40817F-7825-4B32-A1E9-D58B9E8622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1828" y="479334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19070085-703E-4F58-B35E-291956460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9011" y="331058"/>
            <a:ext cx="7753983" cy="403404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488D38-9698-4694-8F8C-FAB33025CC22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 dirty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crocodile</a:t>
            </a:r>
            <a:endParaRPr lang="el-GR" sz="9600" b="0" i="0" u="none" strike="noStrike" kern="1200" cap="none" spc="0" baseline="0" dirty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D2D62C-9176-41DD-A706-54C2998BC9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5074" y="47933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E26ABDD-9D98-47B5-AC69-5AC644AB5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6698" y="408005"/>
            <a:ext cx="4542053" cy="432481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2263575-5C02-4318-9A8A-C384FB0B0A01}"/>
              </a:ext>
            </a:extLst>
          </p:cNvPr>
          <p:cNvSpPr txBox="1"/>
          <p:nvPr/>
        </p:nvSpPr>
        <p:spPr>
          <a:xfrm>
            <a:off x="2895603" y="480120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dirty="0">
                <a:solidFill>
                  <a:srgbClr val="000000"/>
                </a:solidFill>
                <a:latin typeface="Aharoni" pitchFamily="2"/>
                <a:cs typeface="Aharoni" pitchFamily="2"/>
              </a:rPr>
              <a:t>flamingo</a:t>
            </a:r>
            <a:endParaRPr lang="el-GR" sz="9600" dirty="0">
              <a:solidFill>
                <a:srgbClr val="000000"/>
              </a:solidFill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381F73-58B7-4C83-9C0B-49296A5FB7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085" y="48338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6">
            <a:extLst>
              <a:ext uri="{FF2B5EF4-FFF2-40B4-BE49-F238E27FC236}">
                <a16:creationId xmlns:a16="http://schemas.microsoft.com/office/drawing/2014/main" id="{ACC25D7B-5D8E-4C49-A7B1-C2659B352313}"/>
              </a:ext>
            </a:extLst>
          </p:cNvPr>
          <p:cNvSpPr/>
          <p:nvPr/>
        </p:nvSpPr>
        <p:spPr>
          <a:xfrm>
            <a:off x="1668130" y="1768440"/>
            <a:ext cx="3960440" cy="3233199"/>
          </a:xfrm>
          <a:custGeom>
            <a:avLst>
              <a:gd name="f0" fmla="val 30396"/>
              <a:gd name="f1" fmla="val 8485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gradFill>
            <a:gsLst>
              <a:gs pos="0">
                <a:srgbClr val="AFD3A1"/>
              </a:gs>
              <a:gs pos="100000">
                <a:srgbClr val="A4C995"/>
              </a:gs>
            </a:gsLst>
            <a:lin ang="5400000"/>
          </a:gradFill>
          <a:ln w="6345" cap="flat">
            <a:solidFill>
              <a:srgbClr val="63A5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Hello, friends!</a:t>
            </a:r>
            <a:endParaRPr lang="en-US" sz="4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Hello friends">
            <a:extLst>
              <a:ext uri="{FF2B5EF4-FFF2-40B4-BE49-F238E27FC236}">
                <a16:creationId xmlns:a16="http://schemas.microsoft.com/office/drawing/2014/main" id="{6A613DAA-7E64-4E92-A109-5BC34B831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6743" y="497702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A1EBC122-75ED-441C-B0B9-4A9E2FD93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053" y="1060736"/>
            <a:ext cx="3165817" cy="422108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99EE823-AB1F-4FB6-8E8A-A6A19C1A4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2796" y="827559"/>
            <a:ext cx="9061365" cy="3330665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EBEF35D-16BB-4B5E-8460-0A94508BFC7D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leopard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BF1D47-7F7B-4FD8-A90E-A40113DB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0023" y="4929086"/>
            <a:ext cx="595086" cy="59508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FC2AC20-D392-4896-8702-2D89F617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2988" y="368823"/>
            <a:ext cx="6400800" cy="3989234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F73AD7E-00AD-45CD-AE71-29326976D64E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walrus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419487-91D4-4973-91AA-8D9969F881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4" end="397.67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566" y="48368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75407175-98E0-4DB1-83EE-C75BCD007BCF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04978-BB3C-4DA4-922E-13249E79F6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80560" y="80887"/>
            <a:ext cx="3549746" cy="53246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EE03EE1-B577-4EEE-BA41-20CCDB1E358B}"/>
              </a:ext>
            </a:extLst>
          </p:cNvPr>
          <p:cNvSpPr txBox="1"/>
          <p:nvPr/>
        </p:nvSpPr>
        <p:spPr>
          <a:xfrm>
            <a:off x="3217389" y="5234958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e</a:t>
            </a: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lephant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F1B89B-0915-4030-BE5C-2D60F706A4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5" end="412.8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566" y="51007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color are zebras? – HudsonAlpha Institute for Biotechnology">
            <a:extLst>
              <a:ext uri="{FF2B5EF4-FFF2-40B4-BE49-F238E27FC236}">
                <a16:creationId xmlns:a16="http://schemas.microsoft.com/office/drawing/2014/main" id="{4D95D07B-6A1D-4E48-88FB-F75110217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76133" y="253215"/>
            <a:ext cx="6039730" cy="4529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53D5F0A-23FA-4B39-8087-EE4D82B9ABE1}"/>
              </a:ext>
            </a:extLst>
          </p:cNvPr>
          <p:cNvSpPr txBox="1"/>
          <p:nvPr/>
        </p:nvSpPr>
        <p:spPr>
          <a:xfrm>
            <a:off x="3076133" y="5080214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zebra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74931C-41E2-4B33-95E5-4775F3330A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2" end="345.8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6533" y="53749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enodermus - Wikipedia">
            <a:extLst>
              <a:ext uri="{FF2B5EF4-FFF2-40B4-BE49-F238E27FC236}">
                <a16:creationId xmlns:a16="http://schemas.microsoft.com/office/drawing/2014/main" id="{D77695E4-35AA-42F8-BA02-9C8E5CDCDC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6311" y="682672"/>
            <a:ext cx="5537688" cy="36917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2D21AA9-E0E7-47C3-9E5B-63A7FEB43034}"/>
              </a:ext>
            </a:extLst>
          </p:cNvPr>
          <p:cNvSpPr txBox="1"/>
          <p:nvPr/>
        </p:nvSpPr>
        <p:spPr>
          <a:xfrm>
            <a:off x="3047996" y="461597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snake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EED77D-1F7B-4262-9DEE-16F1E44F6F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9" end="451.0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1511" y="51799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7438076-7C34-4433-B94D-A5550AE8F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7292" y="478139"/>
            <a:ext cx="6465429" cy="402951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2EAF0A1-5420-435D-9167-28B191B07129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peacock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C1F6882-0FD0-4787-AF14-EFFC3309D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22" y="720830"/>
            <a:ext cx="4682624" cy="33447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C7A4A1-D3B4-4C23-B44C-C530D75230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7" end="90.8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3634" y="436510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F362379-D10E-4BE9-8910-E2CEA9030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9404" y="445879"/>
            <a:ext cx="6568958" cy="409403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76DF14A-2BFE-4CA1-A7C8-B508E5376AB1}"/>
              </a:ext>
            </a:extLst>
          </p:cNvPr>
          <p:cNvSpPr txBox="1"/>
          <p:nvPr/>
        </p:nvSpPr>
        <p:spPr>
          <a:xfrm>
            <a:off x="2699226" y="4702731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hippo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085125-CDDF-4513-BD26-5CAED5C2D5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1" end="285.31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6971" y="47789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AE3691E-36ED-4024-8A15-6684940A22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203" y="4797152"/>
            <a:ext cx="8229600" cy="1329007"/>
          </a:xfrm>
        </p:spPr>
        <p:txBody>
          <a:bodyPr anchorCtr="1">
            <a:noAutofit/>
          </a:bodyPr>
          <a:lstStyle/>
          <a:p>
            <a:pPr marL="0" lvl="0" indent="0" algn="ctr">
              <a:spcBef>
                <a:spcPts val="2300"/>
              </a:spcBef>
              <a:buNone/>
            </a:pPr>
            <a:r>
              <a:rPr lang="en-US" sz="9600">
                <a:latin typeface="Aharoni" pitchFamily="2"/>
                <a:cs typeface="Aharoni" pitchFamily="2"/>
              </a:rPr>
              <a:t>polar bear</a:t>
            </a:r>
            <a:endParaRPr lang="el-GR" sz="9600">
              <a:latin typeface="Comic Sans MS" pitchFamily="66"/>
              <a:cs typeface="Aharoni" pitchFamily="2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E389763-B60B-4C7F-AC75-3CF8640F5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92694"/>
            <a:ext cx="6247610" cy="38937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A9BD36-1C47-49B4-9E6D-B3A2DD5DA0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7" end="408.47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197" y="458644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073619-7EDB-4717-AFF9-93970B8E54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439"/>
          <a:stretch>
            <a:fillRect/>
          </a:stretch>
        </p:blipFill>
        <p:spPr>
          <a:xfrm>
            <a:off x="3492843" y="938567"/>
            <a:ext cx="4851440" cy="44242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5851F8-F1D5-4ACD-8938-85847D24E6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6172" y="1382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9F2086C6-FB38-4226-B3C2-700FC32CEC2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83634" y="4365107"/>
            <a:ext cx="6400800" cy="1198979"/>
          </a:xfrm>
        </p:spPr>
        <p:txBody>
          <a:bodyPr>
            <a:noAutofit/>
          </a:bodyPr>
          <a:lstStyle/>
          <a:p>
            <a:pPr lvl="0" algn="ctr"/>
            <a:r>
              <a:rPr lang="en-US" sz="9600" dirty="0">
                <a:solidFill>
                  <a:schemeClr val="tx1"/>
                </a:solidFill>
                <a:latin typeface="Aharoni" pitchFamily="2"/>
                <a:cs typeface="Aharoni" pitchFamily="2"/>
              </a:rPr>
              <a:t>tiger</a:t>
            </a:r>
            <a:endParaRPr lang="el-GR" sz="9600" dirty="0">
              <a:solidFill>
                <a:schemeClr val="tx1"/>
              </a:solidFill>
              <a:latin typeface="Comic Sans MS" pitchFamily="66"/>
              <a:cs typeface="Aharoni" pitchFamily="2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FF9A206-F6F9-431D-A254-F19F33667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66972"/>
            <a:ext cx="5741929" cy="35785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1BA847-4660-4EC0-9B3E-D70555A2F1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" end="596.77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7943" y="476431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morning-how are you">
            <a:extLst>
              <a:ext uri="{FF2B5EF4-FFF2-40B4-BE49-F238E27FC236}">
                <a16:creationId xmlns:a16="http://schemas.microsoft.com/office/drawing/2014/main" id="{11ECC0F4-8546-47EC-A57B-0A408255F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3187" y="3722961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09885D04-3204-498F-9CED-E239821A12F7}"/>
              </a:ext>
            </a:extLst>
          </p:cNvPr>
          <p:cNvSpPr/>
          <p:nvPr/>
        </p:nvSpPr>
        <p:spPr>
          <a:xfrm>
            <a:off x="4895386" y="4458687"/>
            <a:ext cx="2286201" cy="86177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500" b="0" i="0" u="none" strike="noStrike" kern="1200" cap="none" spc="0" baseline="0"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Comic Sans MS" pitchFamily="66"/>
              </a:rPr>
              <a:t>Good morning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500" b="0" i="0" u="none" strike="noStrike" kern="1200" cap="none" spc="0" baseline="0"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Comic Sans MS" pitchFamily="66"/>
              </a:rPr>
              <a:t>dance</a:t>
            </a:r>
            <a:endParaRPr lang="en-US" sz="2500" b="0" i="0" u="none" strike="noStrike" kern="1200" cap="none" spc="0" baseline="0">
              <a:solidFill>
                <a:srgbClr val="000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Comic Sans MS" pitchFamily="66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E4F687A-8EFF-4AD4-B5E4-56816DA79704}"/>
              </a:ext>
            </a:extLst>
          </p:cNvPr>
          <p:cNvSpPr/>
          <p:nvPr/>
        </p:nvSpPr>
        <p:spPr>
          <a:xfrm>
            <a:off x="7889680" y="4458687"/>
            <a:ext cx="2286201" cy="86177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500" b="0" i="0" u="none" strike="noStrike" kern="1200" cap="none" spc="0" baseline="0"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Comic Sans MS" pitchFamily="66"/>
              </a:rPr>
              <a:t>Good morning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500" b="0" i="0" u="none" strike="noStrike" kern="1200" cap="none" spc="0" baseline="0"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Comic Sans MS" pitchFamily="66"/>
              </a:rPr>
              <a:t>song</a:t>
            </a:r>
            <a:endParaRPr lang="en-US" sz="2500" b="0" i="0" u="none" strike="noStrike" kern="1200" cap="none" spc="0" baseline="0">
              <a:solidFill>
                <a:srgbClr val="000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Comic Sans MS" pitchFamily="66"/>
            </a:endParaRPr>
          </a:p>
        </p:txBody>
      </p:sp>
      <p:pic>
        <p:nvPicPr>
          <p:cNvPr id="5" name="Are you ready for">
            <a:extLst>
              <a:ext uri="{FF2B5EF4-FFF2-40B4-BE49-F238E27FC236}">
                <a16:creationId xmlns:a16="http://schemas.microsoft.com/office/drawing/2014/main" id="{BA6005EB-35BE-4183-8FA7-DD99A40ADE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0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28893" y="1791702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C233B9F6-3DA5-423B-80F9-9F7D80657D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95663" y="1196748"/>
            <a:ext cx="3258318" cy="42210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peech Bubble: Oval 4">
            <a:extLst>
              <a:ext uri="{FF2B5EF4-FFF2-40B4-BE49-F238E27FC236}">
                <a16:creationId xmlns:a16="http://schemas.microsoft.com/office/drawing/2014/main" id="{0EB53CB8-DBDF-406B-8E33-1D12EAE18020}"/>
              </a:ext>
            </a:extLst>
          </p:cNvPr>
          <p:cNvSpPr/>
          <p:nvPr/>
        </p:nvSpPr>
        <p:spPr>
          <a:xfrm>
            <a:off x="5530007" y="313031"/>
            <a:ext cx="5521485" cy="2683928"/>
          </a:xfrm>
          <a:custGeom>
            <a:avLst>
              <a:gd name="f0" fmla="val -2560"/>
              <a:gd name="f1" fmla="val 21984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gradFill>
            <a:gsLst>
              <a:gs pos="0">
                <a:srgbClr val="AFD3A1"/>
              </a:gs>
              <a:gs pos="100000">
                <a:srgbClr val="A4C995"/>
              </a:gs>
            </a:gsLst>
            <a:lin ang="5400000"/>
          </a:gradFill>
          <a:ln w="6345" cap="flat">
            <a:solidFill>
              <a:srgbClr val="63A5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Are you ready for the “Good morning” dance and song?</a:t>
            </a:r>
            <a:endParaRPr lang="en-US" sz="35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Goodmorning-song">
            <a:extLst>
              <a:ext uri="{FF2B5EF4-FFF2-40B4-BE49-F238E27FC236}">
                <a16:creationId xmlns:a16="http://schemas.microsoft.com/office/drawing/2014/main" id="{75648A05-087F-49F4-B46E-A70C5BBF07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30007" y="368063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dur="indefinit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childTnLst>
                  <p:par>
                    <p:cTn id="15" fill="hold">
                      <p:stCondLst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21" fill="hold">
                      <p:stCondLst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7373CDA-96EF-496B-9D57-72A04CBF6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9011" y="331058"/>
            <a:ext cx="7753983" cy="403404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94DEF8F-F003-4A0D-BC54-6026C5DD84B7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 dirty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crocodile</a:t>
            </a:r>
            <a:endParaRPr lang="el-GR" sz="9600" b="0" i="0" u="none" strike="noStrike" kern="1200" cap="none" spc="0" baseline="0" dirty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071BA7-5B01-484C-8C21-8272E385C4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5074" y="499725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41B0699-D2DE-4211-86ED-C558EBDE4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6698" y="408005"/>
            <a:ext cx="4542053" cy="432481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FC4275C-743E-46A8-87DC-AB633857EDF4}"/>
              </a:ext>
            </a:extLst>
          </p:cNvPr>
          <p:cNvSpPr txBox="1"/>
          <p:nvPr/>
        </p:nvSpPr>
        <p:spPr>
          <a:xfrm>
            <a:off x="2895603" y="480120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dirty="0">
                <a:solidFill>
                  <a:srgbClr val="000000"/>
                </a:solidFill>
                <a:latin typeface="Aharoni" pitchFamily="2"/>
                <a:cs typeface="Aharoni" pitchFamily="2"/>
              </a:rPr>
              <a:t>flamingo</a:t>
            </a:r>
            <a:endParaRPr lang="el-GR" sz="9600" dirty="0">
              <a:solidFill>
                <a:srgbClr val="000000"/>
              </a:solidFill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59E20C-86FF-48EE-A0D8-F4A88364F8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4" end="374.63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4857" y="473282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723C9B1-5752-4E98-8B23-4A77EF332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2796" y="827559"/>
            <a:ext cx="9061365" cy="3330665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F5B17A0-246E-4696-BC8F-1A134A1D235A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leopard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FCAAC8-169C-43C9-9AAF-1C838C5578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4" end="387.61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566" y="453208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CEEFA31-D747-4D41-AD69-171B3F8B4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2988" y="368823"/>
            <a:ext cx="6400800" cy="3989234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18BA2A9-C92F-4E6A-AF49-F7BAB7A1AF87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walrus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F22C4A-6249-4BA9-BDD8-2B06F97AE1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7" end="436.4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566" y="47788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7F083BD-1C73-49DD-AB95-D2781AA46DDC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36CB7-9D5E-4024-970D-7B7CE4D08A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80560" y="80887"/>
            <a:ext cx="3549746" cy="53246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80DD35C-9BAA-4C7F-8093-AF4D07006E8B}"/>
              </a:ext>
            </a:extLst>
          </p:cNvPr>
          <p:cNvSpPr txBox="1"/>
          <p:nvPr/>
        </p:nvSpPr>
        <p:spPr>
          <a:xfrm>
            <a:off x="3217389" y="5234958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e</a:t>
            </a: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lephant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D6EC21-9D2C-4792-B876-8B185CDB6C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0" end="557.51469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4575" y="24383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color are zebras? – HudsonAlpha Institute for Biotechnology">
            <a:extLst>
              <a:ext uri="{FF2B5EF4-FFF2-40B4-BE49-F238E27FC236}">
                <a16:creationId xmlns:a16="http://schemas.microsoft.com/office/drawing/2014/main" id="{405DC74D-4119-4210-853D-BFD040F14F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76133" y="253215"/>
            <a:ext cx="6039730" cy="4529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32A1E44-9D8A-4EE5-8378-F87180D01CE1}"/>
              </a:ext>
            </a:extLst>
          </p:cNvPr>
          <p:cNvSpPr txBox="1"/>
          <p:nvPr/>
        </p:nvSpPr>
        <p:spPr>
          <a:xfrm>
            <a:off x="3076133" y="5080214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zebra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A52315-63F0-45F3-9CF0-B810CA23F7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0" end="851.95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5067" y="514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enodermus - Wikipedia">
            <a:extLst>
              <a:ext uri="{FF2B5EF4-FFF2-40B4-BE49-F238E27FC236}">
                <a16:creationId xmlns:a16="http://schemas.microsoft.com/office/drawing/2014/main" id="{B3CAB497-D908-4F36-A8C2-37E3980D9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6311" y="682672"/>
            <a:ext cx="5537688" cy="36917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D0FFE30-F681-4631-B64B-730AADF37928}"/>
              </a:ext>
            </a:extLst>
          </p:cNvPr>
          <p:cNvSpPr txBox="1"/>
          <p:nvPr/>
        </p:nvSpPr>
        <p:spPr>
          <a:xfrm>
            <a:off x="3047996" y="461597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snake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2A3351-B305-4A31-8BDC-6AF8EECC84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6" end="488.39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6311" y="52154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A293A97-4E26-4F82-A062-3D9C8E67F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7292" y="478139"/>
            <a:ext cx="6465429" cy="402951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3891924-55B6-4990-AA0E-621C3D8CF44B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peacock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D8B4002-DA17-4266-9190-919602AED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22" y="720830"/>
            <a:ext cx="4682624" cy="33447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566811-9F83-4B93-80B5-5684E81B4B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7" end="660.4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4034" y="47933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7018AFA-C1C4-4207-A3A6-BC2C904A8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9404" y="445879"/>
            <a:ext cx="6568958" cy="409403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D551D4F-ADA3-40AA-9D1E-B62C90160E36}"/>
              </a:ext>
            </a:extLst>
          </p:cNvPr>
          <p:cNvSpPr txBox="1"/>
          <p:nvPr/>
        </p:nvSpPr>
        <p:spPr>
          <a:xfrm>
            <a:off x="2699226" y="4702731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hippo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71E9D9-3F54-4C8E-9101-A736B51E88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1" end="334.39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1975" y="51271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8E06932-2167-41F9-BC18-98BA19AA9A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203" y="4797152"/>
            <a:ext cx="8229600" cy="1329007"/>
          </a:xfrm>
        </p:spPr>
        <p:txBody>
          <a:bodyPr anchorCtr="1">
            <a:noAutofit/>
          </a:bodyPr>
          <a:lstStyle/>
          <a:p>
            <a:pPr marL="0" lvl="0" indent="0" algn="ctr">
              <a:spcBef>
                <a:spcPts val="2300"/>
              </a:spcBef>
              <a:buNone/>
            </a:pPr>
            <a:r>
              <a:rPr lang="en-US" sz="9600">
                <a:latin typeface="Aharoni" pitchFamily="2"/>
                <a:cs typeface="Aharoni" pitchFamily="2"/>
              </a:rPr>
              <a:t>polar bear</a:t>
            </a:r>
            <a:endParaRPr lang="el-GR" sz="9600">
              <a:latin typeface="Comic Sans MS" pitchFamily="66"/>
              <a:cs typeface="Aharoni" pitchFamily="2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52471BA-FDB3-47C0-98A1-61FA188C6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92694"/>
            <a:ext cx="6247610" cy="38937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FB6006-E00E-43E2-842B-0E0203175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" end="829.47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8632" y="36612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39A93666-F5AA-466C-A5C5-2D6AA6A18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5495" y="1318455"/>
            <a:ext cx="3258318" cy="42210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CDB8466-9512-444D-8B2B-935E8C8A0FE1}"/>
              </a:ext>
            </a:extLst>
          </p:cNvPr>
          <p:cNvSpPr/>
          <p:nvPr/>
        </p:nvSpPr>
        <p:spPr>
          <a:xfrm>
            <a:off x="5345298" y="540328"/>
            <a:ext cx="5521485" cy="2683928"/>
          </a:xfrm>
          <a:custGeom>
            <a:avLst>
              <a:gd name="f0" fmla="val -2560"/>
              <a:gd name="f1" fmla="val 21984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gradFill>
            <a:gsLst>
              <a:gs pos="0">
                <a:srgbClr val="AFD3A1"/>
              </a:gs>
              <a:gs pos="100000">
                <a:srgbClr val="A4C995"/>
              </a:gs>
            </a:gsLst>
            <a:lin ang="5400000"/>
          </a:gradFill>
          <a:ln w="6345" cap="flat">
            <a:solidFill>
              <a:srgbClr val="63A5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uFillTx/>
                <a:latin typeface="Comic Sans MS" pitchFamily="66"/>
              </a:rPr>
              <a:t>Let’s remember the animals!</a:t>
            </a:r>
            <a:endParaRPr lang="en-US" sz="4000" b="0" i="0" u="none" strike="noStrike" kern="1200" cap="none" spc="0" baseline="0" dirty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6441266-A030-4E8B-B5E3-6AB73CA48887}"/>
              </a:ext>
            </a:extLst>
          </p:cNvPr>
          <p:cNvSpPr/>
          <p:nvPr/>
        </p:nvSpPr>
        <p:spPr>
          <a:xfrm>
            <a:off x="5425016" y="3429000"/>
            <a:ext cx="5521485" cy="2683928"/>
          </a:xfrm>
          <a:custGeom>
            <a:avLst>
              <a:gd name="f0" fmla="val -4816"/>
              <a:gd name="f1" fmla="val 3416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gradFill>
            <a:gsLst>
              <a:gs pos="0">
                <a:srgbClr val="AFD3A1"/>
              </a:gs>
              <a:gs pos="100000">
                <a:srgbClr val="A4C995"/>
              </a:gs>
            </a:gsLst>
            <a:lin ang="5400000"/>
          </a:gradFill>
          <a:ln w="6345" cap="flat">
            <a:solidFill>
              <a:srgbClr val="63A5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Repeat after me!</a:t>
            </a:r>
            <a:endParaRPr lang="en-US" sz="40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322749-E9BD-4B60-9C4B-5D7C3639F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9756" y="3374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72801EC-2613-43FA-A87E-C20DB48B6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766" y="421547"/>
            <a:ext cx="4547932" cy="45479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B7437C-139F-4539-964C-E557D69B9F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1028" y="2695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CDC5C1F-5F94-4271-BDB9-A89CB62B5CA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83634" y="4365107"/>
            <a:ext cx="6400800" cy="1198979"/>
          </a:xfrm>
        </p:spPr>
        <p:txBody>
          <a:bodyPr>
            <a:noAutofit/>
          </a:bodyPr>
          <a:lstStyle/>
          <a:p>
            <a:pPr lvl="0" algn="ctr"/>
            <a:r>
              <a:rPr lang="en-US" sz="9600" dirty="0">
                <a:solidFill>
                  <a:schemeClr val="tx1"/>
                </a:solidFill>
                <a:latin typeface="Aharoni" pitchFamily="2"/>
                <a:cs typeface="Aharoni" pitchFamily="2"/>
              </a:rPr>
              <a:t>tiger</a:t>
            </a:r>
            <a:endParaRPr lang="el-GR" sz="9600" dirty="0">
              <a:solidFill>
                <a:schemeClr val="tx1"/>
              </a:solidFill>
              <a:latin typeface="Comic Sans MS" pitchFamily="66"/>
              <a:cs typeface="Aharoni" pitchFamily="2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F238B1C-9384-4C91-8E94-03B29EF6D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66972"/>
            <a:ext cx="5741929" cy="35785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280D9D-A7A2-4CBA-B598-D31EC9BA6C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3543" y="46597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ED4B1C3-B10B-49D7-8FCE-D09B04E8B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9011" y="331058"/>
            <a:ext cx="7753983" cy="403404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30487A5-DB1C-437F-B234-4A85F340335C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 dirty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crocodile</a:t>
            </a:r>
            <a:endParaRPr lang="el-GR" sz="9600" b="0" i="0" u="none" strike="noStrike" kern="1200" cap="none" spc="0" baseline="0" dirty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283B85-A746-4E70-A57D-39DA35E8B6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8057" y="479334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100C5D9-BB8C-4CC5-ADC8-BBADE1082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6698" y="408005"/>
            <a:ext cx="4542053" cy="432481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13BF2F2-D2D5-4A26-AC13-C340CF97A63A}"/>
              </a:ext>
            </a:extLst>
          </p:cNvPr>
          <p:cNvSpPr txBox="1"/>
          <p:nvPr/>
        </p:nvSpPr>
        <p:spPr>
          <a:xfrm>
            <a:off x="2895603" y="480120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dirty="0">
                <a:solidFill>
                  <a:srgbClr val="000000"/>
                </a:solidFill>
                <a:latin typeface="Aharoni" pitchFamily="2"/>
                <a:cs typeface="Aharoni" pitchFamily="2"/>
              </a:rPr>
              <a:t>flamingo</a:t>
            </a:r>
            <a:endParaRPr lang="el-GR" sz="9600" dirty="0">
              <a:solidFill>
                <a:srgbClr val="000000"/>
              </a:solidFill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37923A-C65F-4E0E-8BB8-0D7BF9B117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" end="661.57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797" y="44964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0F47068-21C4-4137-B257-C970147E8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2796" y="827559"/>
            <a:ext cx="9061365" cy="3330665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96DED6D-C680-4B13-9AB0-97506AE66D83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leopard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188C27-4A2D-46E8-A432-F59420AB29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7966" y="4546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9A2CAAD-991E-4A36-8A06-61CD6364D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2988" y="368823"/>
            <a:ext cx="6400800" cy="3989234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B9BA711-5348-46AF-A5BD-0B12172FA1EA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walrus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F71635-EE73-4EF1-93AC-D725D75849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2766" y="46597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341999D-5F1B-4E51-B6F9-B9689033BB76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BBB7D-A8DD-4C84-A629-45DEA521D6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80560" y="80887"/>
            <a:ext cx="3549746" cy="53246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172DA1A-B3CF-4750-8C4D-11C045777DC3}"/>
              </a:ext>
            </a:extLst>
          </p:cNvPr>
          <p:cNvSpPr txBox="1"/>
          <p:nvPr/>
        </p:nvSpPr>
        <p:spPr>
          <a:xfrm>
            <a:off x="3217389" y="5234958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e</a:t>
            </a: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lephant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630681-BF45-447D-AF75-B4ED599F37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4175" y="3495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color are zebras? – HudsonAlpha Institute for Biotechnology">
            <a:extLst>
              <a:ext uri="{FF2B5EF4-FFF2-40B4-BE49-F238E27FC236}">
                <a16:creationId xmlns:a16="http://schemas.microsoft.com/office/drawing/2014/main" id="{5B92A4EE-0AFC-48AC-A493-3611172411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76133" y="253215"/>
            <a:ext cx="6039730" cy="4529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4015CE0-F57E-4BB6-9A46-9858B2AA8994}"/>
              </a:ext>
            </a:extLst>
          </p:cNvPr>
          <p:cNvSpPr txBox="1"/>
          <p:nvPr/>
        </p:nvSpPr>
        <p:spPr>
          <a:xfrm>
            <a:off x="3076133" y="5080214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zebra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581696-726D-4940-AC26-48C1FD505E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6133" y="52142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enodermus - Wikipedia">
            <a:extLst>
              <a:ext uri="{FF2B5EF4-FFF2-40B4-BE49-F238E27FC236}">
                <a16:creationId xmlns:a16="http://schemas.microsoft.com/office/drawing/2014/main" id="{6DE39B2E-3503-4953-A6C5-8BECEDD467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6311" y="682672"/>
            <a:ext cx="5537688" cy="36917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341331D-3F22-4D56-81CF-774D1DDE5CB7}"/>
              </a:ext>
            </a:extLst>
          </p:cNvPr>
          <p:cNvSpPr txBox="1"/>
          <p:nvPr/>
        </p:nvSpPr>
        <p:spPr>
          <a:xfrm>
            <a:off x="3047996" y="461597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snake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33CF64-73AF-455A-9A7D-78C033365B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6053" y="50836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734C785-C035-4418-B85D-DADB61657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7292" y="478139"/>
            <a:ext cx="6465429" cy="402951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143BA1-F728-4635-8C7C-FB91379872A3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peacock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3A2A90C-28DA-4F31-9185-0E9D50636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22" y="720830"/>
            <a:ext cx="4682624" cy="33447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D1B402-E119-488A-A19F-BF63674B10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4034" y="44822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C94C386-EC9C-4EE0-AB3A-E031D7950E5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83634" y="4365107"/>
            <a:ext cx="6400800" cy="1198979"/>
          </a:xfrm>
        </p:spPr>
        <p:txBody>
          <a:bodyPr>
            <a:noAutofit/>
          </a:bodyPr>
          <a:lstStyle/>
          <a:p>
            <a:pPr lvl="0" algn="ctr"/>
            <a:r>
              <a:rPr lang="en-US" sz="9600" dirty="0">
                <a:solidFill>
                  <a:schemeClr val="tx1"/>
                </a:solidFill>
                <a:latin typeface="Aharoni" pitchFamily="2"/>
                <a:cs typeface="Aharoni" pitchFamily="2"/>
              </a:rPr>
              <a:t>tiger</a:t>
            </a:r>
            <a:endParaRPr lang="el-GR" sz="9600" dirty="0">
              <a:solidFill>
                <a:schemeClr val="tx1"/>
              </a:solidFill>
              <a:latin typeface="Comic Sans MS" pitchFamily="66"/>
              <a:cs typeface="Aharoni" pitchFamily="2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ECD90B5-4DCB-498C-BB20-E268C24C1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66972"/>
            <a:ext cx="5741929" cy="35785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3655DC-8500-488D-857C-A31F1CB21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8834" y="50740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901B36B-9694-49D4-810F-EC5CBD644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9404" y="445879"/>
            <a:ext cx="6568958" cy="409403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B641301-9437-4DFA-9279-1801B583D295}"/>
              </a:ext>
            </a:extLst>
          </p:cNvPr>
          <p:cNvSpPr txBox="1"/>
          <p:nvPr/>
        </p:nvSpPr>
        <p:spPr>
          <a:xfrm>
            <a:off x="2699226" y="4702731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hippo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63C85B-4672-4999-AF17-65C4305298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7" end="558.29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4426" y="49974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F6F277ED-7573-47E3-AAB4-69BFE9C609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203" y="4797152"/>
            <a:ext cx="8229600" cy="1329007"/>
          </a:xfrm>
        </p:spPr>
        <p:txBody>
          <a:bodyPr anchorCtr="1">
            <a:noAutofit/>
          </a:bodyPr>
          <a:lstStyle/>
          <a:p>
            <a:pPr marL="0" lvl="0" indent="0" algn="ctr">
              <a:spcBef>
                <a:spcPts val="2300"/>
              </a:spcBef>
              <a:buNone/>
            </a:pPr>
            <a:r>
              <a:rPr lang="en-US" sz="9600">
                <a:latin typeface="Aharoni" pitchFamily="2"/>
                <a:cs typeface="Aharoni" pitchFamily="2"/>
              </a:rPr>
              <a:t>polar bear</a:t>
            </a:r>
            <a:endParaRPr lang="el-GR" sz="9600">
              <a:latin typeface="Comic Sans MS" pitchFamily="66"/>
              <a:cs typeface="Aharoni" pitchFamily="2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A537605-C048-45D6-AD4E-48E8302D6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92694"/>
            <a:ext cx="6247610" cy="38937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383AB3-C380-427D-9F9D-8850AB885D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2061" y="33890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ipart robot clipart image">
            <a:extLst>
              <a:ext uri="{FF2B5EF4-FFF2-40B4-BE49-F238E27FC236}">
                <a16:creationId xmlns:a16="http://schemas.microsoft.com/office/drawing/2014/main" id="{690B7AFB-0A9C-4334-8D4D-38F0614627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02974" y="644844"/>
            <a:ext cx="5186047" cy="5568311"/>
          </a:xfrm>
          <a:prstGeom prst="rect">
            <a:avLst/>
          </a:prstGeom>
          <a:noFill/>
          <a:ln cap="flat"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0C0144-6A96-4FBE-BB66-7A3244242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7939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C1C884A-5B03-42B6-8048-23EC5BFA144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83634" y="4365107"/>
            <a:ext cx="6400800" cy="1198979"/>
          </a:xfrm>
        </p:spPr>
        <p:txBody>
          <a:bodyPr>
            <a:noAutofit/>
          </a:bodyPr>
          <a:lstStyle/>
          <a:p>
            <a:pPr lvl="0" algn="ctr"/>
            <a:r>
              <a:rPr lang="en-US" sz="9600" dirty="0">
                <a:solidFill>
                  <a:schemeClr val="tx1"/>
                </a:solidFill>
                <a:latin typeface="Aharoni" pitchFamily="2"/>
                <a:cs typeface="Aharoni" pitchFamily="2"/>
              </a:rPr>
              <a:t>tiger</a:t>
            </a:r>
            <a:endParaRPr lang="el-GR" sz="9600" dirty="0">
              <a:solidFill>
                <a:schemeClr val="tx1"/>
              </a:solidFill>
              <a:latin typeface="Comic Sans MS" pitchFamily="66"/>
              <a:cs typeface="Aharoni" pitchFamily="2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8893C81-8130-476E-84E9-02C40134C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66972"/>
            <a:ext cx="5741929" cy="35785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174F2B-70DF-468F-8544-AA1E6BB49C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566" y="4954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188E27F3-AFF5-4B92-9042-9D8E6C84A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9011" y="331058"/>
            <a:ext cx="7753983" cy="403404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C7E073A-CF73-403A-AA7D-84584A813A18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 dirty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crocodile</a:t>
            </a:r>
            <a:endParaRPr lang="el-GR" sz="9600" b="0" i="0" u="none" strike="noStrike" kern="1200" cap="none" spc="0" baseline="0" dirty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F40118-8D74-4E19-893D-C836A936C0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1723" y="48223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D67E389-AF1C-46D1-8ACC-D1F3C9BD7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6698" y="408005"/>
            <a:ext cx="4542053" cy="432481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71BDA13-A122-4BD3-B1C9-6934E98FAD87}"/>
              </a:ext>
            </a:extLst>
          </p:cNvPr>
          <p:cNvSpPr txBox="1"/>
          <p:nvPr/>
        </p:nvSpPr>
        <p:spPr>
          <a:xfrm>
            <a:off x="2895603" y="480120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dirty="0">
                <a:solidFill>
                  <a:srgbClr val="000000"/>
                </a:solidFill>
                <a:latin typeface="Aharoni" pitchFamily="2"/>
                <a:cs typeface="Aharoni" pitchFamily="2"/>
              </a:rPr>
              <a:t>flamingo</a:t>
            </a:r>
            <a:endParaRPr lang="el-GR" sz="9600" dirty="0">
              <a:solidFill>
                <a:srgbClr val="000000"/>
              </a:solidFill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30050E-F3FB-432D-A6DC-D928B9F64B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75B3510-B584-4CE5-89AA-CC4A75FAA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2796" y="827559"/>
            <a:ext cx="9061365" cy="3330665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22B6CFD-8A00-438F-9B9B-2BA97225655D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leopard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F60354-F0EC-437E-B2CC-8999E87F13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200" y="436510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3C3A090-96A7-47ED-94DB-2380EEBA0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2988" y="368823"/>
            <a:ext cx="6400800" cy="3989234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BA41869-4BC9-48CE-BD77-01511B6F7FDD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walrus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90A8FD-32FD-460A-8C05-3D44C1C520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8188" y="4954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EB305D1-69F7-4051-987F-DDA1A10F2974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25DA2-E2FE-42BF-BD6F-EB06EDEF89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80560" y="80887"/>
            <a:ext cx="3549746" cy="53246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E87A096-6EBE-4464-B6EE-0E101A55D271}"/>
              </a:ext>
            </a:extLst>
          </p:cNvPr>
          <p:cNvSpPr txBox="1"/>
          <p:nvPr/>
        </p:nvSpPr>
        <p:spPr>
          <a:xfrm>
            <a:off x="3217389" y="5234958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e</a:t>
            </a: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lephant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98D801-8166-44C1-BAA6-505C947F0A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6548" y="2932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color are zebras? – HudsonAlpha Institute for Biotechnology">
            <a:extLst>
              <a:ext uri="{FF2B5EF4-FFF2-40B4-BE49-F238E27FC236}">
                <a16:creationId xmlns:a16="http://schemas.microsoft.com/office/drawing/2014/main" id="{3B7801A0-A0D4-4972-A86D-AAB1E4A227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76133" y="253215"/>
            <a:ext cx="6039730" cy="4529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7686D8F-B77C-4F6B-9971-274E1A4AFE13}"/>
              </a:ext>
            </a:extLst>
          </p:cNvPr>
          <p:cNvSpPr txBox="1"/>
          <p:nvPr/>
        </p:nvSpPr>
        <p:spPr>
          <a:xfrm>
            <a:off x="3076133" y="5080214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zebra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3B091E-A892-4E57-9262-6FCFED9FFA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2628" y="39079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442074DF-D170-49C2-A5F3-B18726457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9011" y="331058"/>
            <a:ext cx="7753983" cy="403404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9B5A22F-CB3A-48C0-AFB7-80E34301990A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 dirty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crocodile</a:t>
            </a:r>
            <a:endParaRPr lang="el-GR" sz="9600" b="0" i="0" u="none" strike="noStrike" kern="1200" cap="none" spc="0" baseline="0" dirty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1BB423-483A-40CC-8CD6-D66C12D9AA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923" y="47788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enodermus - Wikipedia">
            <a:extLst>
              <a:ext uri="{FF2B5EF4-FFF2-40B4-BE49-F238E27FC236}">
                <a16:creationId xmlns:a16="http://schemas.microsoft.com/office/drawing/2014/main" id="{41DA6E84-646D-4896-9C1A-B523306794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6311" y="682672"/>
            <a:ext cx="5537688" cy="36917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0E2B6A9-B14B-404B-AC9F-EE931F3AB476}"/>
              </a:ext>
            </a:extLst>
          </p:cNvPr>
          <p:cNvSpPr txBox="1"/>
          <p:nvPr/>
        </p:nvSpPr>
        <p:spPr>
          <a:xfrm>
            <a:off x="3047996" y="461597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snake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D71179-F892-42CF-BCE2-4645E7C4B1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196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F5DA249-6E9A-438C-A05A-C040DB728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7292" y="478139"/>
            <a:ext cx="6465429" cy="402951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98FF71E-A012-4FE5-AEFC-4380720D869F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peacock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0F83B7E-03FB-4065-8565-183CB74C3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22" y="720830"/>
            <a:ext cx="4682624" cy="33447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840771-B7BD-4F20-85F4-8969287F25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8834" y="43549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F84C145-1418-491A-89E4-CB234596D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9404" y="445879"/>
            <a:ext cx="6568958" cy="409403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F0665B2-1906-4663-B3B6-F0CD485008BD}"/>
              </a:ext>
            </a:extLst>
          </p:cNvPr>
          <p:cNvSpPr txBox="1"/>
          <p:nvPr/>
        </p:nvSpPr>
        <p:spPr>
          <a:xfrm>
            <a:off x="2699226" y="4702731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hippo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F21D8B-ED84-4688-8651-D1730A47FB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600" y="322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544B79F-CFE1-4374-863B-53F7719284A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203" y="4797152"/>
            <a:ext cx="8229600" cy="1329007"/>
          </a:xfrm>
        </p:spPr>
        <p:txBody>
          <a:bodyPr anchorCtr="1">
            <a:noAutofit/>
          </a:bodyPr>
          <a:lstStyle/>
          <a:p>
            <a:pPr marL="0" lvl="0" indent="0" algn="ctr">
              <a:spcBef>
                <a:spcPts val="2300"/>
              </a:spcBef>
              <a:buNone/>
            </a:pPr>
            <a:r>
              <a:rPr lang="en-US" sz="9600">
                <a:latin typeface="Aharoni" pitchFamily="2"/>
                <a:cs typeface="Aharoni" pitchFamily="2"/>
              </a:rPr>
              <a:t>polar bear</a:t>
            </a:r>
            <a:endParaRPr lang="el-GR" sz="9600">
              <a:latin typeface="Comic Sans MS" pitchFamily="66"/>
              <a:cs typeface="Aharoni" pitchFamily="2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1EC8D1D-52B2-4D05-8946-5638ACFE1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92694"/>
            <a:ext cx="6247610" cy="38937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0D34EC-AAA6-4FEE-9678-5A45A46BCD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26431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2821A-9F0C-4D07-B05B-155D152D40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378"/>
          <a:stretch>
            <a:fillRect/>
          </a:stretch>
        </p:blipFill>
        <p:spPr>
          <a:xfrm>
            <a:off x="3080951" y="510829"/>
            <a:ext cx="5939576" cy="47366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80B59F-707E-4F29-879B-00AAC15EBF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3922" y="302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D1D4B79D-ACFC-4A31-A9A8-F71B003818D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83634" y="4365107"/>
            <a:ext cx="6400800" cy="1198979"/>
          </a:xfrm>
        </p:spPr>
        <p:txBody>
          <a:bodyPr>
            <a:noAutofit/>
          </a:bodyPr>
          <a:lstStyle/>
          <a:p>
            <a:pPr lvl="0" algn="ctr"/>
            <a:r>
              <a:rPr lang="en-US" sz="9600" dirty="0">
                <a:solidFill>
                  <a:schemeClr val="tx1"/>
                </a:solidFill>
                <a:latin typeface="Aharoni" pitchFamily="2"/>
                <a:cs typeface="Aharoni" pitchFamily="2"/>
              </a:rPr>
              <a:t>tiger</a:t>
            </a:r>
            <a:endParaRPr lang="el-GR" sz="9600" dirty="0">
              <a:solidFill>
                <a:schemeClr val="tx1"/>
              </a:solidFill>
              <a:latin typeface="Comic Sans MS" pitchFamily="66"/>
              <a:cs typeface="Aharoni" pitchFamily="2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1486CB9-730A-404C-B7BA-946CF9360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66972"/>
            <a:ext cx="5741929" cy="35785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068F24-59F1-4971-96B3-F90B994B63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1661" y="46597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A25D71CF-97EF-4B68-BBD2-2D0B0DCED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9011" y="331058"/>
            <a:ext cx="7753983" cy="403404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9F78CB3-C901-4E5F-A358-FF7D97FCD0E0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 dirty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crocodile</a:t>
            </a:r>
            <a:endParaRPr lang="el-GR" sz="9600" b="0" i="0" u="none" strike="noStrike" kern="1200" cap="none" spc="0" baseline="0" dirty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714F25-1F8D-4EE7-81EE-808A7B2826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9011" y="4663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7208B22-5C53-43A0-94F8-84E8B5D70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6698" y="408005"/>
            <a:ext cx="4542053" cy="432481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3AB422B-065D-4D84-A9EE-22C1F29DF292}"/>
              </a:ext>
            </a:extLst>
          </p:cNvPr>
          <p:cNvSpPr txBox="1"/>
          <p:nvPr/>
        </p:nvSpPr>
        <p:spPr>
          <a:xfrm>
            <a:off x="2895603" y="480120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dirty="0">
                <a:solidFill>
                  <a:srgbClr val="000000"/>
                </a:solidFill>
                <a:latin typeface="Aharoni" pitchFamily="2"/>
                <a:cs typeface="Aharoni" pitchFamily="2"/>
              </a:rPr>
              <a:t>flamingo</a:t>
            </a:r>
            <a:endParaRPr lang="el-GR" sz="9600" dirty="0">
              <a:solidFill>
                <a:srgbClr val="000000"/>
              </a:solidFill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87E6A3-2B02-46EE-8900-69DD9ADAA3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7429" y="226561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E51AF0B-9AF1-4BB1-B435-E7F80CC51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2796" y="827559"/>
            <a:ext cx="9061365" cy="3330665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71661F8-2FCB-4574-AE32-6B5E57E1A632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leopard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BF0354-C1CD-4A3C-9954-222407482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971" y="52592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2B4EB35-30FA-4F9A-9832-8F1B5E26E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2988" y="368823"/>
            <a:ext cx="6400800" cy="3989234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DA23846-503B-496D-A34F-9CEE3615944A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walrus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2E0371-FF94-4790-A409-007534C3E3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0480" y="46597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2340775-7081-4C21-820B-FCC5ED3D5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6698" y="408005"/>
            <a:ext cx="4542053" cy="432481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4A9CCCE-A653-4C9E-B9AD-258634A28B1F}"/>
              </a:ext>
            </a:extLst>
          </p:cNvPr>
          <p:cNvSpPr txBox="1"/>
          <p:nvPr/>
        </p:nvSpPr>
        <p:spPr>
          <a:xfrm>
            <a:off x="2895603" y="480120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dirty="0">
                <a:solidFill>
                  <a:srgbClr val="000000"/>
                </a:solidFill>
                <a:latin typeface="Aharoni" pitchFamily="2"/>
                <a:cs typeface="Aharoni" pitchFamily="2"/>
              </a:rPr>
              <a:t>flamingo</a:t>
            </a:r>
            <a:endParaRPr lang="el-GR" sz="9600" dirty="0">
              <a:solidFill>
                <a:srgbClr val="000000"/>
              </a:solidFill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1A38F7-0FCD-496C-AB32-D775C972E0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37773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9CB6F21-5DB8-41B9-B0E1-F8E8377FB3DA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04DCA1-FC58-4514-A2B0-59BC207F4C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80560" y="80887"/>
            <a:ext cx="3549746" cy="53246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606CCE8-BEFC-4DEA-8A4C-B7E42AE50E78}"/>
              </a:ext>
            </a:extLst>
          </p:cNvPr>
          <p:cNvSpPr txBox="1"/>
          <p:nvPr/>
        </p:nvSpPr>
        <p:spPr>
          <a:xfrm>
            <a:off x="3217389" y="5234958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e</a:t>
            </a: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lephant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E53414-7684-42B8-B8DC-7BDC942026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2589" y="24928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color are zebras? – HudsonAlpha Institute for Biotechnology">
            <a:extLst>
              <a:ext uri="{FF2B5EF4-FFF2-40B4-BE49-F238E27FC236}">
                <a16:creationId xmlns:a16="http://schemas.microsoft.com/office/drawing/2014/main" id="{7F90F931-EA2B-4DE2-9B8A-2A204F9960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76133" y="253215"/>
            <a:ext cx="6039730" cy="4529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E621738-0693-41E3-9718-8C42B34B8D89}"/>
              </a:ext>
            </a:extLst>
          </p:cNvPr>
          <p:cNvSpPr txBox="1"/>
          <p:nvPr/>
        </p:nvSpPr>
        <p:spPr>
          <a:xfrm>
            <a:off x="3076133" y="5080214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zebra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0DE083-E5A6-4DC3-8962-4CEC5914F0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9447" y="247820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enodermus - Wikipedia">
            <a:extLst>
              <a:ext uri="{FF2B5EF4-FFF2-40B4-BE49-F238E27FC236}">
                <a16:creationId xmlns:a16="http://schemas.microsoft.com/office/drawing/2014/main" id="{7DB36D53-403E-4729-AF70-9178A71D5A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6311" y="682672"/>
            <a:ext cx="5537688" cy="36917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B8465FA-52A1-493F-8749-4076501E9140}"/>
              </a:ext>
            </a:extLst>
          </p:cNvPr>
          <p:cNvSpPr txBox="1"/>
          <p:nvPr/>
        </p:nvSpPr>
        <p:spPr>
          <a:xfrm>
            <a:off x="3047996" y="4615973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snake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FF153B-7C85-4F88-83AB-83B949FBC0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229" y="22237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51D4073-D186-45D9-96C2-5AC2A5F29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7292" y="478139"/>
            <a:ext cx="6465429" cy="402951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7071C3B-8C17-4C54-9F12-6C55CC38ABB3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peacock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898FA83-F47C-46A6-A8FE-30A1C4FD9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22" y="720830"/>
            <a:ext cx="4682624" cy="33447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571861-953C-418C-9A94-C980FD344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5026ECC-0B10-486D-B2BD-7DF686AC0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9404" y="445879"/>
            <a:ext cx="6568958" cy="409403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102885-9FDA-4C7C-A812-64A260209ECE}"/>
              </a:ext>
            </a:extLst>
          </p:cNvPr>
          <p:cNvSpPr txBox="1"/>
          <p:nvPr/>
        </p:nvSpPr>
        <p:spPr>
          <a:xfrm>
            <a:off x="2699226" y="4702731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hippo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1F0333-BD17-45BA-9943-D58F4E278A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3315" y="39303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6DD1D683-FA24-422A-87BB-D5E15068BD8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203" y="4797152"/>
            <a:ext cx="8229600" cy="1329007"/>
          </a:xfrm>
        </p:spPr>
        <p:txBody>
          <a:bodyPr anchorCtr="1">
            <a:noAutofit/>
          </a:bodyPr>
          <a:lstStyle/>
          <a:p>
            <a:pPr marL="0" lvl="0" indent="0" algn="ctr">
              <a:spcBef>
                <a:spcPts val="2300"/>
              </a:spcBef>
              <a:buNone/>
            </a:pPr>
            <a:r>
              <a:rPr lang="en-US" sz="9600">
                <a:latin typeface="Aharoni" pitchFamily="2"/>
                <a:cs typeface="Aharoni" pitchFamily="2"/>
              </a:rPr>
              <a:t>polar bear</a:t>
            </a:r>
            <a:endParaRPr lang="el-GR" sz="9600">
              <a:latin typeface="Comic Sans MS" pitchFamily="66"/>
              <a:cs typeface="Aharoni" pitchFamily="2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765DE58-0353-4CA3-86D6-9F4C0FAB4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1" y="692694"/>
            <a:ext cx="6247610" cy="38937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D0B060-94B3-4472-964F-3A21491DBD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3314" y="26395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ight Arrow Clip Art">
            <a:extLst>
              <a:ext uri="{FF2B5EF4-FFF2-40B4-BE49-F238E27FC236}">
                <a16:creationId xmlns:a16="http://schemas.microsoft.com/office/drawing/2014/main" id="{60FD43BB-0271-42B1-8239-3AEBE5EB5C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166509">
            <a:off x="195586" y="4074419"/>
            <a:ext cx="2135343" cy="10365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865DE972-A986-44FD-AE42-9E302F15F7CF}"/>
              </a:ext>
            </a:extLst>
          </p:cNvPr>
          <p:cNvSpPr txBox="1"/>
          <p:nvPr/>
        </p:nvSpPr>
        <p:spPr>
          <a:xfrm>
            <a:off x="2321826" y="5586197"/>
            <a:ext cx="8598880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hlinkClick r:id="rId6"/>
              </a:rPr>
              <a:t>Jungle Animals Song | Kids Songs | Nursery Rhymes | The Kiboomers - YouTube</a:t>
            </a:r>
            <a:endParaRPr lang="en-US" sz="2800" b="1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71BDCF8D-8B96-49D2-8E3D-F31D07382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6780" y="1848989"/>
            <a:ext cx="6878445" cy="37113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4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52EC3C62-871B-4CCA-8840-BAD5A48B57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797" y="156426"/>
            <a:ext cx="2136129" cy="2697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peech Bubble: Oval 15">
            <a:extLst>
              <a:ext uri="{FF2B5EF4-FFF2-40B4-BE49-F238E27FC236}">
                <a16:creationId xmlns:a16="http://schemas.microsoft.com/office/drawing/2014/main" id="{ECBCF0AC-D0BB-45EA-9ACF-C1CCD541690C}"/>
              </a:ext>
            </a:extLst>
          </p:cNvPr>
          <p:cNvSpPr/>
          <p:nvPr/>
        </p:nvSpPr>
        <p:spPr>
          <a:xfrm>
            <a:off x="3031885" y="176890"/>
            <a:ext cx="6013643" cy="1322661"/>
          </a:xfrm>
          <a:custGeom>
            <a:avLst>
              <a:gd name="f0" fmla="val 23282"/>
              <a:gd name="f1" fmla="val 13133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99CB38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>
                <a:solidFill>
                  <a:srgbClr val="FF0000"/>
                </a:solidFill>
                <a:uFillTx/>
                <a:latin typeface="Comic Sans MS" pitchFamily="66"/>
              </a:rPr>
              <a:t>Let’s sing “The jungle animals” song!</a:t>
            </a:r>
            <a:endParaRPr lang="el-GR" sz="3200" b="1" i="0" u="none" strike="noStrike" kern="1200" cap="none" spc="0" baseline="0">
              <a:solidFill>
                <a:srgbClr val="FF0000"/>
              </a:solidFill>
              <a:uFillTx/>
              <a:latin typeface="Comic Sans MS" pitchFamily="66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0718BB-E647-45A4-8957-F2B001859C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7020" y="796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4">
            <a:extLst>
              <a:ext uri="{FF2B5EF4-FFF2-40B4-BE49-F238E27FC236}">
                <a16:creationId xmlns:a16="http://schemas.microsoft.com/office/drawing/2014/main" id="{954767B2-06A5-422A-B461-665B0EF05CD4}"/>
              </a:ext>
            </a:extLst>
          </p:cNvPr>
          <p:cNvSpPr/>
          <p:nvPr/>
        </p:nvSpPr>
        <p:spPr>
          <a:xfrm>
            <a:off x="0" y="224777"/>
            <a:ext cx="8950302" cy="1322661"/>
          </a:xfrm>
          <a:custGeom>
            <a:avLst>
              <a:gd name="f0" fmla="val 23282"/>
              <a:gd name="f1" fmla="val 13133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99CB38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dirty="0">
                <a:solidFill>
                  <a:srgbClr val="FF0000"/>
                </a:solidFill>
                <a:latin typeface="Comic Sans MS" pitchFamily="66"/>
              </a:rPr>
              <a:t>Time for games</a:t>
            </a:r>
            <a:r>
              <a:rPr lang="en-GB" sz="3000" b="1" i="0" u="none" strike="noStrike" kern="1200" cap="none" spc="0" baseline="0" dirty="0">
                <a:solidFill>
                  <a:srgbClr val="FF0000"/>
                </a:solidFill>
                <a:uFillTx/>
                <a:latin typeface="Comic Sans MS" pitchFamily="66"/>
              </a:rPr>
              <a:t>! Click, turn the leaf card and say the animal!</a:t>
            </a:r>
            <a:endParaRPr lang="el-GR" sz="3000" b="1" i="0" u="none" strike="noStrike" kern="1200" cap="none" spc="0" baseline="0" dirty="0">
              <a:solidFill>
                <a:srgbClr val="FF0000"/>
              </a:solidFill>
              <a:uFillTx/>
              <a:latin typeface="Comic Sans MS" pitchFamily="66"/>
            </a:endParaRPr>
          </a:p>
        </p:txBody>
      </p:sp>
      <p:pic>
        <p:nvPicPr>
          <p:cNvPr id="3" name="Picture 6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E448D899-1FAB-4402-A8D1-45ADA13B7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797" y="156426"/>
            <a:ext cx="2136129" cy="2697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E4B62A3C-E4D0-44BB-A992-01C3304F8DAA}"/>
              </a:ext>
            </a:extLst>
          </p:cNvPr>
          <p:cNvSpPr txBox="1"/>
          <p:nvPr/>
        </p:nvSpPr>
        <p:spPr>
          <a:xfrm>
            <a:off x="1529864" y="5437552"/>
            <a:ext cx="951328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 dirty="0">
                <a:uFillTx/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Polar bear what do hear Animals Y1 - Random cards (wordwall.net)</a:t>
            </a:r>
            <a:endParaRPr lang="en-US" sz="3200" b="1" i="0" u="none" strike="noStrike" kern="1200" cap="none" spc="0" baseline="0" dirty="0">
              <a:uFillTx/>
              <a:latin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104527C-9EB7-4709-93B6-201A2B244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640" y="1706865"/>
            <a:ext cx="4631198" cy="37306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BF1170-32FA-4E6E-8C5D-037ED661A0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4952" y="326740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4">
            <a:extLst>
              <a:ext uri="{FF2B5EF4-FFF2-40B4-BE49-F238E27FC236}">
                <a16:creationId xmlns:a16="http://schemas.microsoft.com/office/drawing/2014/main" id="{3BCF4963-976C-4E30-AF8D-322130E3FFFE}"/>
              </a:ext>
            </a:extLst>
          </p:cNvPr>
          <p:cNvSpPr/>
          <p:nvPr/>
        </p:nvSpPr>
        <p:spPr>
          <a:xfrm>
            <a:off x="116114" y="224777"/>
            <a:ext cx="8563429" cy="1672090"/>
          </a:xfrm>
          <a:custGeom>
            <a:avLst>
              <a:gd name="f0" fmla="val 23282"/>
              <a:gd name="f1" fmla="val 13133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99CB38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dirty="0">
                <a:solidFill>
                  <a:srgbClr val="FF0000"/>
                </a:solidFill>
                <a:latin typeface="Comic Sans MS" pitchFamily="66"/>
              </a:rPr>
              <a:t>Wow! Another game! Click on the link then spin</a:t>
            </a:r>
            <a:r>
              <a:rPr lang="en-GB" sz="2800" b="1" i="0" u="none" strike="noStrike" kern="1200" cap="none" spc="0" baseline="0" dirty="0">
                <a:solidFill>
                  <a:srgbClr val="FF0000"/>
                </a:solidFill>
                <a:uFillTx/>
                <a:latin typeface="Comic Sans MS" pitchFamily="66"/>
              </a:rPr>
              <a:t> the wheel and say the animal!</a:t>
            </a:r>
            <a:endParaRPr lang="el-GR" sz="2800" b="1" i="0" u="none" strike="noStrike" kern="1200" cap="none" spc="0" baseline="0" dirty="0">
              <a:solidFill>
                <a:srgbClr val="FF0000"/>
              </a:solidFill>
              <a:uFillTx/>
              <a:latin typeface="Comic Sans MS" pitchFamily="66"/>
            </a:endParaRPr>
          </a:p>
        </p:txBody>
      </p:sp>
      <p:pic>
        <p:nvPicPr>
          <p:cNvPr id="3" name="Picture 6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A9DEDC88-A249-4134-984F-8D723BDC1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797" y="156426"/>
            <a:ext cx="2136129" cy="2697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51D6D569-B420-4578-BF62-A4C050E5257B}"/>
              </a:ext>
            </a:extLst>
          </p:cNvPr>
          <p:cNvSpPr txBox="1"/>
          <p:nvPr/>
        </p:nvSpPr>
        <p:spPr>
          <a:xfrm>
            <a:off x="2080189" y="5426195"/>
            <a:ext cx="8350931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 dirty="0">
                <a:uFillTx/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Polar bear what do hear Animals - Random wheel (wordwall.net)</a:t>
            </a:r>
            <a:endParaRPr lang="en-US" sz="3200" b="1" i="0" u="none" strike="noStrike" kern="1200" cap="none" spc="0" baseline="0" dirty="0">
              <a:uFillTx/>
              <a:latin typeface="Calibri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94C7A0C-886B-49FD-8C5D-E891B8762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4131" y="1896867"/>
            <a:ext cx="5660044" cy="31798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892BA2-19C2-42FA-901B-A59ABE3595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8858" y="22441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B1D0AE4-ABD3-42CC-BDA7-2D9F1518B81E}"/>
              </a:ext>
            </a:extLst>
          </p:cNvPr>
          <p:cNvSpPr txBox="1"/>
          <p:nvPr/>
        </p:nvSpPr>
        <p:spPr>
          <a:xfrm>
            <a:off x="1209824" y="5711351"/>
            <a:ext cx="1024106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/>
              </a:rPr>
              <a:t>Wild animals for kids - Vocabulary for kids - YouTube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17F7081-781D-43BB-B0FD-F7ED93AC5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386" y="1821036"/>
            <a:ext cx="6067428" cy="35814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peech Bubble: Oval 5">
            <a:extLst>
              <a:ext uri="{FF2B5EF4-FFF2-40B4-BE49-F238E27FC236}">
                <a16:creationId xmlns:a16="http://schemas.microsoft.com/office/drawing/2014/main" id="{261C77D9-ABFE-44E3-AD35-6630F36E807D}"/>
              </a:ext>
            </a:extLst>
          </p:cNvPr>
          <p:cNvSpPr/>
          <p:nvPr/>
        </p:nvSpPr>
        <p:spPr>
          <a:xfrm>
            <a:off x="3163723" y="561871"/>
            <a:ext cx="7275789" cy="950244"/>
          </a:xfrm>
          <a:custGeom>
            <a:avLst>
              <a:gd name="f0" fmla="val -1596"/>
              <a:gd name="f1" fmla="val 19345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gradFill>
            <a:gsLst>
              <a:gs pos="0">
                <a:srgbClr val="AFD3A1"/>
              </a:gs>
              <a:gs pos="100000">
                <a:srgbClr val="A4C995"/>
              </a:gs>
            </a:gsLst>
            <a:lin ang="5400000"/>
          </a:gradFill>
          <a:ln w="6345" cap="flat">
            <a:solidFill>
              <a:srgbClr val="63A5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What animal is it?</a:t>
            </a:r>
            <a:endParaRPr lang="en-US" sz="4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6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64A2823F-6C55-491A-A44A-2F523545E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215" y="0"/>
            <a:ext cx="2307104" cy="31076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Right Arrow Clip Art">
            <a:extLst>
              <a:ext uri="{FF2B5EF4-FFF2-40B4-BE49-F238E27FC236}">
                <a16:creationId xmlns:a16="http://schemas.microsoft.com/office/drawing/2014/main" id="{76E83A3D-FF5A-4FEB-A04E-51F8294A26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911153">
            <a:off x="1000578" y="4375283"/>
            <a:ext cx="2135343" cy="10365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E33C91-2E56-4E56-B90B-2E72F7DE5A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8917" y="20216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AB90B21-7E40-4AF2-8C30-32D54A7EC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2796" y="827559"/>
            <a:ext cx="9061365" cy="3330665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DC28D99-624F-4364-9F04-57CFB7E43D46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leopard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D980D7-2DE7-4C7B-A353-E95B99BA49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972" y="4954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29AF0A3A-69D9-42E8-9C57-F1751240F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773" y="3280126"/>
            <a:ext cx="2377321" cy="31076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D72B7-77DC-425D-A5F5-5917A7E2E9CF}"/>
              </a:ext>
            </a:extLst>
          </p:cNvPr>
          <p:cNvSpPr txBox="1"/>
          <p:nvPr/>
        </p:nvSpPr>
        <p:spPr>
          <a:xfrm>
            <a:off x="4481602" y="5433639"/>
            <a:ext cx="5284180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hlinkClick r:id="rId5"/>
              </a:rPr>
              <a:t>I spy dear zoo worksheet (liveworksheets.com)</a:t>
            </a:r>
            <a:endParaRPr lang="en-US" sz="2800" b="1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913F2C1-E84C-4E85-B85E-F7CBED1B8A4B}"/>
              </a:ext>
            </a:extLst>
          </p:cNvPr>
          <p:cNvSpPr/>
          <p:nvPr/>
        </p:nvSpPr>
        <p:spPr>
          <a:xfrm>
            <a:off x="5181600" y="82497"/>
            <a:ext cx="7702515" cy="1578300"/>
          </a:xfrm>
          <a:custGeom>
            <a:avLst>
              <a:gd name="f0" fmla="val 14862"/>
              <a:gd name="f1" fmla="val 28755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gradFill>
            <a:gsLst>
              <a:gs pos="0">
                <a:srgbClr val="AFD3A1"/>
              </a:gs>
              <a:gs pos="100000">
                <a:srgbClr val="A4C995"/>
              </a:gs>
            </a:gsLst>
            <a:lin ang="5400000"/>
          </a:gradFill>
          <a:ln w="6345" cap="flat">
            <a:solidFill>
              <a:srgbClr val="63A5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000000"/>
                </a:solidFill>
                <a:uFillTx/>
                <a:latin typeface="Comic Sans MS" pitchFamily="66"/>
              </a:rPr>
              <a:t>How many elephants? One, two or three?</a:t>
            </a:r>
            <a:endParaRPr lang="en-US" sz="32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peech Bubble: Oval 5">
            <a:extLst>
              <a:ext uri="{FF2B5EF4-FFF2-40B4-BE49-F238E27FC236}">
                <a16:creationId xmlns:a16="http://schemas.microsoft.com/office/drawing/2014/main" id="{F55084D9-6928-4A04-AF2C-9ED5D1AAA45A}"/>
              </a:ext>
            </a:extLst>
          </p:cNvPr>
          <p:cNvSpPr/>
          <p:nvPr/>
        </p:nvSpPr>
        <p:spPr>
          <a:xfrm>
            <a:off x="3868616" y="1783619"/>
            <a:ext cx="6078583" cy="2310076"/>
          </a:xfrm>
          <a:custGeom>
            <a:avLst>
              <a:gd name="f0" fmla="val 22271"/>
              <a:gd name="f1" fmla="val 27450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val f8"/>
              <a:gd name="f21" fmla="val f9"/>
              <a:gd name="f22" fmla="*/ f10 1 180"/>
              <a:gd name="f23" fmla="+- f13 0 f12"/>
              <a:gd name="f24" fmla="pin -2147483647 f0 2147483647"/>
              <a:gd name="f25" fmla="pin -2147483647 f1 2147483647"/>
              <a:gd name="f26" fmla="*/ f15 f3 1"/>
              <a:gd name="f27" fmla="*/ f16 f3 1"/>
              <a:gd name="f28" fmla="*/ f17 f3 1"/>
              <a:gd name="f29" fmla="+- f21 0 f20"/>
              <a:gd name="f30" fmla="val f24"/>
              <a:gd name="f31" fmla="val f25"/>
              <a:gd name="f32" fmla="*/ f23 1 2"/>
              <a:gd name="f33" fmla="*/ f24 f18 1"/>
              <a:gd name="f34" fmla="*/ f25 f19 1"/>
              <a:gd name="f35" fmla="*/ f26 1 f5"/>
              <a:gd name="f36" fmla="*/ f27 1 f5"/>
              <a:gd name="f37" fmla="*/ f28 1 f5"/>
              <a:gd name="f38" fmla="*/ f29 1 21600"/>
              <a:gd name="f39" fmla="+- f30 0 10800"/>
              <a:gd name="f40" fmla="+- f31 0 10800"/>
              <a:gd name="f41" fmla="+- f12 f32 0"/>
              <a:gd name="f42" fmla="*/ f32 f32 1"/>
              <a:gd name="f43" fmla="+- f35 0 f4"/>
              <a:gd name="f44" fmla="+- f36 0 f4"/>
              <a:gd name="f45" fmla="+- f37 0 f4"/>
              <a:gd name="f46" fmla="*/ 3200 f38 1"/>
              <a:gd name="f47" fmla="*/ 18400 f38 1"/>
              <a:gd name="f48" fmla="*/ 3160 f38 1"/>
              <a:gd name="f49" fmla="*/ 18440 f38 1"/>
              <a:gd name="f50" fmla="*/ f39 f39 1"/>
              <a:gd name="f51" fmla="*/ f40 f40 1"/>
              <a:gd name="f52" fmla="+- 0 0 f40"/>
              <a:gd name="f53" fmla="+- 0 0 f39"/>
              <a:gd name="f54" fmla="+- f50 f51 0"/>
              <a:gd name="f55" fmla="+- 0 0 f52"/>
              <a:gd name="f56" fmla="+- 0 0 f53"/>
              <a:gd name="f57" fmla="*/ f48 1 f38"/>
              <a:gd name="f58" fmla="*/ f49 1 f38"/>
              <a:gd name="f59" fmla="*/ f46 1 f38"/>
              <a:gd name="f60" fmla="*/ f47 1 f38"/>
              <a:gd name="f61" fmla="+- 0 0 f55"/>
              <a:gd name="f62" fmla="+- 0 0 f56"/>
              <a:gd name="f63" fmla="sqrt f54"/>
              <a:gd name="f64" fmla="*/ f59 f18 1"/>
              <a:gd name="f65" fmla="*/ f60 f18 1"/>
              <a:gd name="f66" fmla="*/ f60 f19 1"/>
              <a:gd name="f67" fmla="*/ f59 f19 1"/>
              <a:gd name="f68" fmla="*/ f57 f18 1"/>
              <a:gd name="f69" fmla="*/ f57 f19 1"/>
              <a:gd name="f70" fmla="*/ f58 f19 1"/>
              <a:gd name="f71" fmla="*/ f58 f18 1"/>
              <a:gd name="f72" fmla="at2 f61 f62"/>
              <a:gd name="f73" fmla="+- f63 0 10800"/>
              <a:gd name="f74" fmla="+- f72 f4 0"/>
              <a:gd name="f75" fmla="*/ f74 f10 1"/>
              <a:gd name="f76" fmla="*/ f75 1 f3"/>
              <a:gd name="f77" fmla="+- 0 0 f76"/>
              <a:gd name="f78" fmla="val f77"/>
              <a:gd name="f79" fmla="+- 0 0 f78"/>
              <a:gd name="f80" fmla="*/ f79 f3 1"/>
              <a:gd name="f81" fmla="*/ f80 1 f10"/>
              <a:gd name="f82" fmla="+- f81 0 f4"/>
              <a:gd name="f83" fmla="*/ f81 f10 1"/>
              <a:gd name="f84" fmla="*/ f83 1 f3"/>
              <a:gd name="f85" fmla="+- f82 f4 0"/>
              <a:gd name="f86" fmla="+- 0 0 f84"/>
              <a:gd name="f87" fmla="*/ f85 f10 1"/>
              <a:gd name="f88" fmla="*/ f86 1 f22"/>
              <a:gd name="f89" fmla="*/ f87 1 f3"/>
              <a:gd name="f90" fmla="+- f88 0 10"/>
              <a:gd name="f91" fmla="+- f88 10 0"/>
              <a:gd name="f92" fmla="+- 0 0 f89"/>
              <a:gd name="f93" fmla="*/ f90 f22 1"/>
              <a:gd name="f94" fmla="*/ f91 f22 1"/>
              <a:gd name="f95" fmla="+- 0 0 f92"/>
              <a:gd name="f96" fmla="+- 0 0 f93"/>
              <a:gd name="f97" fmla="+- 0 0 f94"/>
              <a:gd name="f98" fmla="*/ f95 f3 1"/>
              <a:gd name="f99" fmla="*/ f96 f3 1"/>
              <a:gd name="f100" fmla="*/ f97 f3 1"/>
              <a:gd name="f101" fmla="*/ f98 1 f10"/>
              <a:gd name="f102" fmla="*/ f99 1 f10"/>
              <a:gd name="f103" fmla="*/ f100 1 f10"/>
              <a:gd name="f104" fmla="+- f101 0 f4"/>
              <a:gd name="f105" fmla="sin 1 f104"/>
              <a:gd name="f106" fmla="cos 1 f104"/>
              <a:gd name="f107" fmla="+- f102 0 f4"/>
              <a:gd name="f108" fmla="+- f103 0 f4"/>
              <a:gd name="f109" fmla="+- 0 0 f105"/>
              <a:gd name="f110" fmla="+- 0 0 f106"/>
              <a:gd name="f111" fmla="+- f107 f4 0"/>
              <a:gd name="f112" fmla="+- f108 f4 0"/>
              <a:gd name="f113" fmla="+- 0 0 f109"/>
              <a:gd name="f114" fmla="+- 0 0 f110"/>
              <a:gd name="f115" fmla="*/ f111 f10 1"/>
              <a:gd name="f116" fmla="*/ f112 f10 1"/>
              <a:gd name="f117" fmla="val f113"/>
              <a:gd name="f118" fmla="val f114"/>
              <a:gd name="f119" fmla="*/ f115 1 f3"/>
              <a:gd name="f120" fmla="*/ f116 1 f3"/>
              <a:gd name="f121" fmla="+- 0 0 f117"/>
              <a:gd name="f122" fmla="+- 0 0 f118"/>
              <a:gd name="f123" fmla="+- 0 0 f119"/>
              <a:gd name="f124" fmla="+- 0 0 f120"/>
              <a:gd name="f125" fmla="+- 0 0 f123"/>
              <a:gd name="f126" fmla="+- 0 0 f124"/>
              <a:gd name="f127" fmla="*/ 10800 f121 1"/>
              <a:gd name="f128" fmla="*/ 10800 f122 1"/>
              <a:gd name="f129" fmla="*/ f125 f3 1"/>
              <a:gd name="f130" fmla="*/ f126 f3 1"/>
              <a:gd name="f131" fmla="+- f127 10800 0"/>
              <a:gd name="f132" fmla="+- f128 10800 0"/>
              <a:gd name="f133" fmla="*/ f129 1 f10"/>
              <a:gd name="f134" fmla="*/ f130 1 f10"/>
              <a:gd name="f135" fmla="?: f73 f30 f131"/>
              <a:gd name="f136" fmla="?: f73 f31 f132"/>
              <a:gd name="f137" fmla="+- f133 0 f4"/>
              <a:gd name="f138" fmla="+- f134 0 f4"/>
              <a:gd name="f139" fmla="*/ f135 f18 1"/>
              <a:gd name="f140" fmla="*/ f136 f19 1"/>
              <a:gd name="f141" fmla="sin 1 f137"/>
              <a:gd name="f142" fmla="cos 1 f137"/>
              <a:gd name="f143" fmla="sin 1 f138"/>
              <a:gd name="f144" fmla="cos 1 f138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val f149"/>
              <a:gd name="f154" fmla="val f150"/>
              <a:gd name="f155" fmla="val f151"/>
              <a:gd name="f156" fmla="val f152"/>
              <a:gd name="f157" fmla="+- 0 0 f153"/>
              <a:gd name="f158" fmla="+- 0 0 f154"/>
              <a:gd name="f159" fmla="+- 0 0 f155"/>
              <a:gd name="f160" fmla="+- 0 0 f156"/>
              <a:gd name="f161" fmla="*/ 10800 f157 1"/>
              <a:gd name="f162" fmla="*/ 10800 f158 1"/>
              <a:gd name="f163" fmla="*/ 10800 f159 1"/>
              <a:gd name="f164" fmla="*/ 10800 f160 1"/>
              <a:gd name="f165" fmla="+- f161 10800 0"/>
              <a:gd name="f166" fmla="+- f162 10800 0"/>
              <a:gd name="f167" fmla="+- f163 10800 0"/>
              <a:gd name="f168" fmla="+- f164 10800 0"/>
              <a:gd name="f169" fmla="+- f167 0 f41"/>
              <a:gd name="f170" fmla="+- f168 0 f41"/>
              <a:gd name="f171" fmla="+- f165 0 f41"/>
              <a:gd name="f172" fmla="+- f166 0 f41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at2 f177 f178"/>
              <a:gd name="f182" fmla="at2 f179 f180"/>
              <a:gd name="f183" fmla="+- f181 f4 0"/>
              <a:gd name="f184" fmla="+- f182 f4 0"/>
              <a:gd name="f185" fmla="*/ f183 f10 1"/>
              <a:gd name="f186" fmla="*/ f184 f10 1"/>
              <a:gd name="f187" fmla="*/ f185 1 f3"/>
              <a:gd name="f188" fmla="*/ f186 1 f3"/>
              <a:gd name="f189" fmla="+- 0 0 f187"/>
              <a:gd name="f190" fmla="+- 0 0 f188"/>
              <a:gd name="f191" fmla="val f189"/>
              <a:gd name="f192" fmla="val f190"/>
              <a:gd name="f193" fmla="+- 0 0 f191"/>
              <a:gd name="f194" fmla="+- 0 0 f192"/>
              <a:gd name="f195" fmla="*/ f193 f3 1"/>
              <a:gd name="f196" fmla="*/ f194 f3 1"/>
              <a:gd name="f197" fmla="*/ f195 1 f10"/>
              <a:gd name="f198" fmla="*/ f196 1 f10"/>
              <a:gd name="f199" fmla="+- f197 0 f4"/>
              <a:gd name="f200" fmla="+- f198 0 f4"/>
              <a:gd name="f201" fmla="+- f199 f4 0"/>
              <a:gd name="f202" fmla="+- f200 0 f199"/>
              <a:gd name="f203" fmla="*/ f201 f10 1"/>
              <a:gd name="f204" fmla="+- f202 f2 0"/>
              <a:gd name="f205" fmla="*/ f203 1 f3"/>
              <a:gd name="f206" fmla="?: f202 f202 f204"/>
              <a:gd name="f207" fmla="+- 0 0 f205"/>
              <a:gd name="f208" fmla="+- 0 0 f207"/>
              <a:gd name="f209" fmla="*/ f208 f3 1"/>
              <a:gd name="f210" fmla="*/ f209 1 f10"/>
              <a:gd name="f211" fmla="+- f210 0 f4"/>
              <a:gd name="f212" fmla="cos 1 f211"/>
              <a:gd name="f213" fmla="sin 1 f211"/>
              <a:gd name="f214" fmla="+- 0 0 f212"/>
              <a:gd name="f215" fmla="+- 0 0 f213"/>
              <a:gd name="f216" fmla="+- 0 0 f214"/>
              <a:gd name="f217" fmla="+- 0 0 f215"/>
              <a:gd name="f218" fmla="val f216"/>
              <a:gd name="f219" fmla="val f217"/>
              <a:gd name="f220" fmla="+- 0 0 f218"/>
              <a:gd name="f221" fmla="+- 0 0 f219"/>
              <a:gd name="f222" fmla="*/ f32 f220 1"/>
              <a:gd name="f223" fmla="*/ f32 f221 1"/>
              <a:gd name="f224" fmla="*/ f222 f222 1"/>
              <a:gd name="f225" fmla="*/ f223 f223 1"/>
              <a:gd name="f226" fmla="+- f224 f225 0"/>
              <a:gd name="f227" fmla="sqrt f226"/>
              <a:gd name="f228" fmla="*/ f42 1 f227"/>
              <a:gd name="f229" fmla="*/ f220 f228 1"/>
              <a:gd name="f230" fmla="*/ f221 f228 1"/>
              <a:gd name="f231" fmla="+- f41 0 f229"/>
              <a:gd name="f232" fmla="+- f41 0 f230"/>
            </a:gdLst>
            <a:ahLst>
              <a:ahXY gdRefX="f0" minX="f14" maxX="f11" gdRefY="f1" minY="f14" maxY="f11">
                <a:pos x="f33" y="f3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68" y="f69"/>
              </a:cxn>
              <a:cxn ang="f44">
                <a:pos x="f68" y="f70"/>
              </a:cxn>
              <a:cxn ang="f44">
                <a:pos x="f71" y="f70"/>
              </a:cxn>
              <a:cxn ang="f43">
                <a:pos x="f71" y="f69"/>
              </a:cxn>
              <a:cxn ang="f45">
                <a:pos x="f139" y="f140"/>
              </a:cxn>
            </a:cxnLst>
            <a:rect l="f64" t="f67" r="f65" b="f66"/>
            <a:pathLst>
              <a:path w="21600" h="21600">
                <a:moveTo>
                  <a:pt x="f231" y="f232"/>
                </a:moveTo>
                <a:arcTo wR="f32" hR="f32" stAng="f199" swAng="f206"/>
                <a:lnTo>
                  <a:pt x="f135" y="f136"/>
                </a:lnTo>
                <a:close/>
              </a:path>
            </a:pathLst>
          </a:custGeom>
          <a:gradFill>
            <a:gsLst>
              <a:gs pos="0">
                <a:srgbClr val="AFD3A1"/>
              </a:gs>
              <a:gs pos="100000">
                <a:srgbClr val="A4C995"/>
              </a:gs>
            </a:gsLst>
            <a:lin ang="5400000"/>
          </a:gradFill>
          <a:ln w="6345" cap="flat">
            <a:solidFill>
              <a:srgbClr val="63A5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Count the animals and choose the correct number! </a:t>
            </a:r>
            <a:endParaRPr lang="en-US" sz="3200" b="1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E602DBE-D984-486E-80B5-5A092EDC0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72" y="291949"/>
            <a:ext cx="3705770" cy="48760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Right Arrow Clip Art">
            <a:extLst>
              <a:ext uri="{FF2B5EF4-FFF2-40B4-BE49-F238E27FC236}">
                <a16:creationId xmlns:a16="http://schemas.microsoft.com/office/drawing/2014/main" id="{78F5A233-3888-4D2E-9A29-6D97E2DCAA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80269">
            <a:off x="2083789" y="5364410"/>
            <a:ext cx="2135343" cy="10365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CFEABC-4ABD-4D57-BBFA-C450474D1B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7143" y="415406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,285 Thank You Photos - Free &amp; Royalty-Free Stock Photos from Dreamstime">
            <a:extLst>
              <a:ext uri="{FF2B5EF4-FFF2-40B4-BE49-F238E27FC236}">
                <a16:creationId xmlns:a16="http://schemas.microsoft.com/office/drawing/2014/main" id="{F996A107-57BD-4DC1-A38A-7D2AA48EEA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853" y="2031815"/>
            <a:ext cx="7619996" cy="475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72906778-7A71-40B4-9A58-F671143FE89E}"/>
              </a:ext>
            </a:extLst>
          </p:cNvPr>
          <p:cNvSpPr/>
          <p:nvPr/>
        </p:nvSpPr>
        <p:spPr>
          <a:xfrm>
            <a:off x="923489" y="205474"/>
            <a:ext cx="9978975" cy="1531885"/>
          </a:xfrm>
          <a:custGeom>
            <a:avLst>
              <a:gd name="f0" fmla="val 18676"/>
              <a:gd name="f1" fmla="val 49368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val f8"/>
              <a:gd name="f21" fmla="val f9"/>
              <a:gd name="f22" fmla="+- 0 0 f12"/>
              <a:gd name="f23" fmla="+- 3590 0 f8"/>
              <a:gd name="f24" fmla="+- 0 0 f3"/>
              <a:gd name="f25" fmla="+- 21600 0 f15"/>
              <a:gd name="f26" fmla="+- 18010 0 f9"/>
              <a:gd name="f27" fmla="pin -2147483647 f0 2147483647"/>
              <a:gd name="f28" fmla="pin -2147483647 f1 2147483647"/>
              <a:gd name="f29" fmla="*/ f17 f2 1"/>
              <a:gd name="f30" fmla="+- f21 0 f20"/>
              <a:gd name="f31" fmla="val f27"/>
              <a:gd name="f32" fmla="val f28"/>
              <a:gd name="f33" fmla="abs f22"/>
              <a:gd name="f34" fmla="abs f23"/>
              <a:gd name="f35" fmla="?: f22 f24 f3"/>
              <a:gd name="f36" fmla="?: f22 f3 f24"/>
              <a:gd name="f37" fmla="?: f22 f4 f3"/>
              <a:gd name="f38" fmla="?: f22 f3 f4"/>
              <a:gd name="f39" fmla="abs f25"/>
              <a:gd name="f40" fmla="?: f23 f24 f3"/>
              <a:gd name="f41" fmla="?: f23 f3 f24"/>
              <a:gd name="f42" fmla="?: f25 0 f2"/>
              <a:gd name="f43" fmla="?: f25 f2 0"/>
              <a:gd name="f44" fmla="abs f26"/>
              <a:gd name="f45" fmla="?: f25 f24 f3"/>
              <a:gd name="f46" fmla="?: f25 f3 f24"/>
              <a:gd name="f47" fmla="?: f25 f4 f3"/>
              <a:gd name="f48" fmla="?: f25 f3 f4"/>
              <a:gd name="f49" fmla="?: f26 f24 f3"/>
              <a:gd name="f50" fmla="?: f26 f3 f24"/>
              <a:gd name="f51" fmla="?: f22 0 f2"/>
              <a:gd name="f52" fmla="?: f22 f2 0"/>
              <a:gd name="f53" fmla="*/ f27 f18 1"/>
              <a:gd name="f54" fmla="*/ f28 f19 1"/>
              <a:gd name="f55" fmla="*/ f29 1 f5"/>
              <a:gd name="f56" fmla="*/ f30 1 21600"/>
              <a:gd name="f57" fmla="+- f31 0 10800"/>
              <a:gd name="f58" fmla="+- f32 0 10800"/>
              <a:gd name="f59" fmla="+- f32 0 21600"/>
              <a:gd name="f60" fmla="+- f31 0 21600"/>
              <a:gd name="f61" fmla="?: f22 f38 f37"/>
              <a:gd name="f62" fmla="?: f22 f37 f38"/>
              <a:gd name="f63" fmla="?: f23 f36 f35"/>
              <a:gd name="f64" fmla="?: f23 f43 f42"/>
              <a:gd name="f65" fmla="?: f23 f42 f43"/>
              <a:gd name="f66" fmla="?: f25 f40 f41"/>
              <a:gd name="f67" fmla="?: f25 f48 f47"/>
              <a:gd name="f68" fmla="?: f25 f47 f48"/>
              <a:gd name="f69" fmla="?: f26 f46 f45"/>
              <a:gd name="f70" fmla="?: f26 f52 f51"/>
              <a:gd name="f71" fmla="?: f26 f51 f52"/>
              <a:gd name="f72" fmla="?: f22 f49 f50"/>
              <a:gd name="f73" fmla="*/ f31 f18 1"/>
              <a:gd name="f74" fmla="*/ f32 f19 1"/>
              <a:gd name="f75" fmla="+- f55 0 f3"/>
              <a:gd name="f76" fmla="*/ 800 f56 1"/>
              <a:gd name="f77" fmla="*/ 20800 f56 1"/>
              <a:gd name="f78" fmla="abs f57"/>
              <a:gd name="f79" fmla="abs f58"/>
              <a:gd name="f80" fmla="?: f23 f62 f61"/>
              <a:gd name="f81" fmla="?: f25 f64 f65"/>
              <a:gd name="f82" fmla="?: f26 f68 f67"/>
              <a:gd name="f83" fmla="?: f22 f70 f71"/>
              <a:gd name="f84" fmla="+- f78 0 f79"/>
              <a:gd name="f85" fmla="+- f79 0 f78"/>
              <a:gd name="f86" fmla="*/ f76 1 f56"/>
              <a:gd name="f87" fmla="*/ f77 1 f56"/>
              <a:gd name="f88" fmla="?: f58 f10 f84"/>
              <a:gd name="f89" fmla="?: f58 f84 f10"/>
              <a:gd name="f90" fmla="?: f57 f10 f85"/>
              <a:gd name="f91" fmla="?: f57 f85 f10"/>
              <a:gd name="f92" fmla="*/ f86 f18 1"/>
              <a:gd name="f93" fmla="*/ f87 f18 1"/>
              <a:gd name="f94" fmla="*/ f87 f19 1"/>
              <a:gd name="f95" fmla="*/ f86 f19 1"/>
              <a:gd name="f96" fmla="?: f31 f10 f88"/>
              <a:gd name="f97" fmla="?: f31 f10 f89"/>
              <a:gd name="f98" fmla="?: f59 f90 f10"/>
              <a:gd name="f99" fmla="?: f59 f91 f10"/>
              <a:gd name="f100" fmla="?: f60 f89 f10"/>
              <a:gd name="f101" fmla="?: f60 f88 f10"/>
              <a:gd name="f102" fmla="?: f32 f10 f91"/>
              <a:gd name="f103" fmla="?: f32 f10 f90"/>
              <a:gd name="f104" fmla="?: f96 f31 0"/>
              <a:gd name="f105" fmla="?: f96 f32 6280"/>
              <a:gd name="f106" fmla="?: f97 f31 0"/>
              <a:gd name="f107" fmla="?: f97 f32 15320"/>
              <a:gd name="f108" fmla="?: f98 f31 6280"/>
              <a:gd name="f109" fmla="?: f98 f32 21600"/>
              <a:gd name="f110" fmla="?: f99 f31 15320"/>
              <a:gd name="f111" fmla="?: f99 f32 21600"/>
              <a:gd name="f112" fmla="?: f100 f31 21600"/>
              <a:gd name="f113" fmla="?: f100 f32 15320"/>
              <a:gd name="f114" fmla="?: f101 f31 21600"/>
              <a:gd name="f115" fmla="?: f101 f32 6280"/>
              <a:gd name="f116" fmla="?: f102 f31 15320"/>
              <a:gd name="f117" fmla="?: f102 f32 0"/>
              <a:gd name="f118" fmla="?: f103 f31 6280"/>
              <a:gd name="f119" fmla="?: f103 f32 0"/>
            </a:gdLst>
            <a:ahLst>
              <a:ahXY gdRefX="f0" minX="f16" maxX="f11" gdRefY="f1" minY="f16" maxY="f11">
                <a:pos x="f53" y="f5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92" t="f95" r="f93" b="f94"/>
            <a:pathLst>
              <a:path w="21600" h="21600">
                <a:moveTo>
                  <a:pt x="f12" y="f8"/>
                </a:moveTo>
                <a:arcTo wR="f33" hR="f34" stAng="f80" swAng="f63"/>
                <a:lnTo>
                  <a:pt x="f104" y="f105"/>
                </a:lnTo>
                <a:lnTo>
                  <a:pt x="f8" y="f13"/>
                </a:lnTo>
                <a:lnTo>
                  <a:pt x="f8" y="f14"/>
                </a:lnTo>
                <a:lnTo>
                  <a:pt x="f106" y="f107"/>
                </a:lnTo>
                <a:lnTo>
                  <a:pt x="f8" y="f15"/>
                </a:lnTo>
                <a:arcTo wR="f34" hR="f39" stAng="f81" swAng="f66"/>
                <a:lnTo>
                  <a:pt x="f108" y="f109"/>
                </a:lnTo>
                <a:lnTo>
                  <a:pt x="f13" y="f9"/>
                </a:lnTo>
                <a:lnTo>
                  <a:pt x="f14" y="f9"/>
                </a:lnTo>
                <a:lnTo>
                  <a:pt x="f110" y="f111"/>
                </a:lnTo>
                <a:lnTo>
                  <a:pt x="f15" y="f9"/>
                </a:lnTo>
                <a:arcTo wR="f39" hR="f44" stAng="f82" swAng="f69"/>
                <a:lnTo>
                  <a:pt x="f112" y="f113"/>
                </a:lnTo>
                <a:lnTo>
                  <a:pt x="f9" y="f14"/>
                </a:lnTo>
                <a:lnTo>
                  <a:pt x="f9" y="f13"/>
                </a:lnTo>
                <a:lnTo>
                  <a:pt x="f114" y="f115"/>
                </a:lnTo>
                <a:lnTo>
                  <a:pt x="f9" y="f12"/>
                </a:lnTo>
                <a:arcTo wR="f44" hR="f33" stAng="f83" swAng="f72"/>
                <a:lnTo>
                  <a:pt x="f116" y="f117"/>
                </a:lnTo>
                <a:lnTo>
                  <a:pt x="f14" y="f8"/>
                </a:lnTo>
                <a:lnTo>
                  <a:pt x="f13" y="f8"/>
                </a:lnTo>
                <a:lnTo>
                  <a:pt x="f118" y="f119"/>
                </a:lnTo>
                <a:close/>
              </a:path>
            </a:pathLst>
          </a:custGeom>
          <a:solidFill>
            <a:srgbClr val="99CB38"/>
          </a:solidFill>
          <a:ln w="12701" cap="flat">
            <a:solidFill>
              <a:srgbClr val="6F952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Thank you very much children! See you next week! Goodbye friends!</a:t>
            </a:r>
            <a:endParaRPr lang="el-GR" sz="3000" b="1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  <p:pic>
        <p:nvPicPr>
          <p:cNvPr id="4" name="Picture 5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66D56613-1D0D-4616-BDDD-BBA55D1D0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850" y="3856225"/>
            <a:ext cx="2136129" cy="26972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E246F5-81A1-40C2-94FE-09A0C513B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9849" y="3551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9D877C7-0AC2-4FF9-9F30-DECEA079C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2988" y="368823"/>
            <a:ext cx="6400800" cy="3989234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EFEFBA7-F9AF-47FD-87F2-8795C29A0EE4}"/>
              </a:ext>
            </a:extLst>
          </p:cNvPr>
          <p:cNvSpPr txBox="1"/>
          <p:nvPr/>
        </p:nvSpPr>
        <p:spPr>
          <a:xfrm>
            <a:off x="2783634" y="4365107"/>
            <a:ext cx="6400800" cy="1198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walrus</a:t>
            </a:r>
            <a:endParaRPr lang="el-GR" sz="96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cs typeface="Aharoni" pitchFamily="2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F30E4A-940C-4F96-AEF6-C11F26072C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0114" y="8309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191</TotalTime>
  <Words>306</Words>
  <Application>Microsoft Office PowerPoint</Application>
  <PresentationFormat>Widescreen</PresentationFormat>
  <Paragraphs>93</Paragraphs>
  <Slides>81</Slides>
  <Notes>3</Notes>
  <HiddenSlides>0</HiddenSlides>
  <MMClips>83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Aharoni</vt:lpstr>
      <vt:lpstr>Arial</vt:lpstr>
      <vt:lpstr>Calibri</vt:lpstr>
      <vt:lpstr>Comic Sans MS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Efthymiou</dc:creator>
  <cp:lastModifiedBy>Christina Efthymiou</cp:lastModifiedBy>
  <cp:revision>6</cp:revision>
  <dcterms:created xsi:type="dcterms:W3CDTF">2021-03-14T07:40:56Z</dcterms:created>
  <dcterms:modified xsi:type="dcterms:W3CDTF">2021-03-14T20:23:16Z</dcterms:modified>
</cp:coreProperties>
</file>