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notesMasterIdLst>
    <p:notesMasterId r:id="rId28"/>
  </p:notesMasterIdLst>
  <p:sldIdLst>
    <p:sldId id="287" r:id="rId2"/>
    <p:sldId id="288" r:id="rId3"/>
    <p:sldId id="256" r:id="rId4"/>
    <p:sldId id="290" r:id="rId5"/>
    <p:sldId id="289" r:id="rId6"/>
    <p:sldId id="291" r:id="rId7"/>
    <p:sldId id="297" r:id="rId8"/>
    <p:sldId id="292" r:id="rId9"/>
    <p:sldId id="293" r:id="rId10"/>
    <p:sldId id="294" r:id="rId11"/>
    <p:sldId id="299" r:id="rId12"/>
    <p:sldId id="296" r:id="rId13"/>
    <p:sldId id="295" r:id="rId14"/>
    <p:sldId id="298" r:id="rId15"/>
    <p:sldId id="300" r:id="rId16"/>
    <p:sldId id="317" r:id="rId17"/>
    <p:sldId id="304" r:id="rId18"/>
    <p:sldId id="306" r:id="rId19"/>
    <p:sldId id="307" r:id="rId20"/>
    <p:sldId id="308" r:id="rId21"/>
    <p:sldId id="309" r:id="rId22"/>
    <p:sldId id="283" r:id="rId23"/>
    <p:sldId id="318" r:id="rId24"/>
    <p:sldId id="301" r:id="rId25"/>
    <p:sldId id="280" r:id="rId26"/>
    <p:sldId id="31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216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9866F-A3C6-47A5-B06F-3CDA215718AA}" type="datetimeFigureOut">
              <a:rPr lang="en-US" smtClean="0"/>
              <a:t>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049DA-38E4-4824-AD9A-195C64C4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DEA39-26E5-43F2-8A3E-A34ADB5518C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10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ABE3C1-DBE1-495D-B57B-2849774B866A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2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4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5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D6E9DEC-419B-4CC5-A080-3B06BD5A8291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10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8.png"/><Relationship Id="rId5" Type="http://schemas.openxmlformats.org/officeDocument/2006/relationships/hyperlink" Target="https://matchthememory.com/alsinanumbers?card_count=5" TargetMode="Externa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0.m4a"/><Relationship Id="rId7" Type="http://schemas.openxmlformats.org/officeDocument/2006/relationships/image" Target="../media/image19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0.m4a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2.m4a"/><Relationship Id="rId7" Type="http://schemas.openxmlformats.org/officeDocument/2006/relationships/image" Target="../media/image2.jp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2.m4a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4.m4a"/><Relationship Id="rId7" Type="http://schemas.openxmlformats.org/officeDocument/2006/relationships/image" Target="../media/image2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24.m4a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media4.mp3"/><Relationship Id="rId11" Type="http://schemas.openxmlformats.org/officeDocument/2006/relationships/image" Target="../media/image2.jpg"/><Relationship Id="rId5" Type="http://schemas.microsoft.com/office/2007/relationships/media" Target="../media/media4.mp3"/><Relationship Id="rId10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26.m4a"/><Relationship Id="rId7" Type="http://schemas.openxmlformats.org/officeDocument/2006/relationships/image" Target="../media/image2.jp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6.m4a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8.m4a"/><Relationship Id="rId7" Type="http://schemas.openxmlformats.org/officeDocument/2006/relationships/image" Target="../media/image25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audio" Target="../media/media28.m4a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28.png"/><Relationship Id="rId5" Type="http://schemas.openxmlformats.org/officeDocument/2006/relationships/hyperlink" Target="https://www.worldbookday.com/videos/acorn-wood-counting/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s-games.com/numbers10.php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jpg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hyperlink" Target="https://www.liveworksheets.com/worksheets/en/English_as_a_Second_Language_(ESL)/Numbers_1-10/Listening_numbers_1-10_lh1232475dv" TargetMode="External"/><Relationship Id="rId5" Type="http://schemas.openxmlformats.org/officeDocument/2006/relationships/hyperlink" Target="https://www.liveworksheets.com/worksheets/en/English_as_a_Second_Language_(ESL)/Numbers/Numbers_1-10_(listening)_aj18799pm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36.png"/><Relationship Id="rId5" Type="http://schemas.openxmlformats.org/officeDocument/2006/relationships/hyperlink" Target="https://www.youtube.com/watch?v=WoKJSN-H4NU&amp;t=2s" TargetMode="Externa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3.png"/><Relationship Id="rId5" Type="http://schemas.openxmlformats.org/officeDocument/2006/relationships/image" Target="../media/image37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hyperlink" Target="https://www.youtube.com/watch?v=V_UhnxIBf28&amp;feature=emb_logo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xNw1SSz18Gg&amp;t=7s" TargetMode="Externa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AtPBk6eBuaw&amp;t=88s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278524F3-0DA7-4526-BC7F-C4AAED258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6203" y="754743"/>
            <a:ext cx="3191851" cy="390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0431C1F-F9CE-4C10-9AFD-8FEFF6EB5249}"/>
              </a:ext>
            </a:extLst>
          </p:cNvPr>
          <p:cNvSpPr/>
          <p:nvPr/>
        </p:nvSpPr>
        <p:spPr>
          <a:xfrm>
            <a:off x="4436758" y="754743"/>
            <a:ext cx="7507208" cy="2409720"/>
          </a:xfrm>
          <a:prstGeom prst="wedgeEllipseCallout">
            <a:avLst>
              <a:gd name="adj1" fmla="val -73597"/>
              <a:gd name="adj2" fmla="val 378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Hello again, children! How are you today?</a:t>
            </a:r>
            <a:endParaRPr lang="en-US" sz="400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E353A5-688B-46B0-BB74-82C87110CB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3700F3D0-D641-40F2-B177-C2645662597E}"/>
              </a:ext>
            </a:extLst>
          </p:cNvPr>
          <p:cNvSpPr/>
          <p:nvPr/>
        </p:nvSpPr>
        <p:spPr>
          <a:xfrm>
            <a:off x="2182202" y="314152"/>
            <a:ext cx="6956718" cy="1629391"/>
          </a:xfrm>
          <a:prstGeom prst="wedgeRoundRectCallout">
            <a:avLst>
              <a:gd name="adj1" fmla="val -58686"/>
              <a:gd name="adj2" fmla="val 153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	</a:t>
            </a:r>
            <a:r>
              <a:rPr lang="en-US" sz="3200" dirty="0">
                <a:latin typeface="Comic Sans MS" panose="030F0702030302020204" pitchFamily="66" charset="0"/>
              </a:rPr>
              <a:t>How many fingers? 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 descr="A person taking a selfie&#10;&#10;Description automatically generated">
            <a:extLst>
              <a:ext uri="{FF2B5EF4-FFF2-40B4-BE49-F238E27FC236}">
                <a16:creationId xmlns:a16="http://schemas.microsoft.com/office/drawing/2014/main" id="{566CA923-83D0-4109-9534-C60B291DD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89" y="3429000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24BD56-BD0B-442F-8FF2-740629096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562" y="2246910"/>
            <a:ext cx="2427392" cy="428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CBF667-698A-487B-B379-A63A5D900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443" y="2541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2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2FDD1-5FC6-4256-AB6B-20E9D30D46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596"/>
          <a:stretch/>
        </p:blipFill>
        <p:spPr>
          <a:xfrm>
            <a:off x="4225820" y="1468436"/>
            <a:ext cx="4018419" cy="355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EC6F7D-CFCB-4192-9074-516464C3E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4905" y="765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3700F3D0-D641-40F2-B177-C2645662597E}"/>
              </a:ext>
            </a:extLst>
          </p:cNvPr>
          <p:cNvSpPr/>
          <p:nvPr/>
        </p:nvSpPr>
        <p:spPr>
          <a:xfrm>
            <a:off x="2182202" y="314152"/>
            <a:ext cx="6956718" cy="1629391"/>
          </a:xfrm>
          <a:prstGeom prst="wedgeRoundRectCallout">
            <a:avLst>
              <a:gd name="adj1" fmla="val -58686"/>
              <a:gd name="adj2" fmla="val 153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	</a:t>
            </a:r>
            <a:r>
              <a:rPr lang="en-US" sz="3200" dirty="0">
                <a:latin typeface="Comic Sans MS" panose="030F0702030302020204" pitchFamily="66" charset="0"/>
              </a:rPr>
              <a:t>How many fingers this time? 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 descr="A person taking a selfie&#10;&#10;Description automatically generated">
            <a:extLst>
              <a:ext uri="{FF2B5EF4-FFF2-40B4-BE49-F238E27FC236}">
                <a16:creationId xmlns:a16="http://schemas.microsoft.com/office/drawing/2014/main" id="{566CA923-83D0-4109-9534-C60B291DD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89" y="3429000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C48B04-94B5-4009-A765-321BA90E7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604" y="2392431"/>
            <a:ext cx="3323913" cy="374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D3E8E2-FD81-4D7D-9485-E13239DEE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656" y="2287499"/>
            <a:ext cx="2118922" cy="374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D4D167-3D7E-44A3-9549-157CF1EFE7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88887" y="3385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679351-4F47-4D19-BC76-A97959AD03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27"/>
          <a:stretch/>
        </p:blipFill>
        <p:spPr>
          <a:xfrm>
            <a:off x="4272196" y="1484727"/>
            <a:ext cx="3930900" cy="317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701D5A-B5C3-4EE5-8BF1-0DE138A352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8914" y="1484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3700F3D0-D641-40F2-B177-C2645662597E}"/>
              </a:ext>
            </a:extLst>
          </p:cNvPr>
          <p:cNvSpPr/>
          <p:nvPr/>
        </p:nvSpPr>
        <p:spPr>
          <a:xfrm>
            <a:off x="2182202" y="314152"/>
            <a:ext cx="6956718" cy="1629391"/>
          </a:xfrm>
          <a:prstGeom prst="wedgeRoundRectCallout">
            <a:avLst>
              <a:gd name="adj1" fmla="val -58686"/>
              <a:gd name="adj2" fmla="val 153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	What about now?</a:t>
            </a: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How many fingers? 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 descr="A person taking a selfie&#10;&#10;Description automatically generated">
            <a:extLst>
              <a:ext uri="{FF2B5EF4-FFF2-40B4-BE49-F238E27FC236}">
                <a16:creationId xmlns:a16="http://schemas.microsoft.com/office/drawing/2014/main" id="{566CA923-83D0-4109-9534-C60B291DD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89" y="3429000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1DA6D-045F-4F8C-80AB-117E4ED59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049" y="2228850"/>
            <a:ext cx="2591737" cy="418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9DF0A2-F3BF-4064-98EC-085027B85A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35965" y="3574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F79CBE-2A16-42A3-A140-6DBC023676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015"/>
          <a:stretch/>
        </p:blipFill>
        <p:spPr>
          <a:xfrm>
            <a:off x="3936898" y="1348409"/>
            <a:ext cx="3804626" cy="3415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DFDACC-A12D-49DC-8C2B-40E7F75B2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2139" y="13484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28F26B1D-0EB4-4C87-844C-7AE4DCF28194}"/>
              </a:ext>
            </a:extLst>
          </p:cNvPr>
          <p:cNvSpPr/>
          <p:nvPr/>
        </p:nvSpPr>
        <p:spPr>
          <a:xfrm>
            <a:off x="2051526" y="224781"/>
            <a:ext cx="6898776" cy="1926119"/>
          </a:xfrm>
          <a:prstGeom prst="wedgeEllipseCallout">
            <a:avLst>
              <a:gd name="adj1" fmla="val 57785"/>
              <a:gd name="adj2" fmla="val 1080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Click and play a memory game to practice numbers 1-10!</a:t>
            </a:r>
            <a:endParaRPr lang="el-GR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 descr="A person taking a selfie&#10;&#10;Description automatically generated">
            <a:extLst>
              <a:ext uri="{FF2B5EF4-FFF2-40B4-BE49-F238E27FC236}">
                <a16:creationId xmlns:a16="http://schemas.microsoft.com/office/drawing/2014/main" id="{5952320F-2CA1-49C5-A1D5-9BB32C2DB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704" y="66525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CECB13-A6E3-45F4-BEAD-EAD4FC3A423F}"/>
              </a:ext>
            </a:extLst>
          </p:cNvPr>
          <p:cNvSpPr txBox="1"/>
          <p:nvPr/>
        </p:nvSpPr>
        <p:spPr>
          <a:xfrm>
            <a:off x="2125348" y="2720542"/>
            <a:ext cx="845488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omic Sans MS" panose="030F0702030302020204" pitchFamily="66" charset="0"/>
                <a:hlinkClick r:id="rId5"/>
              </a:rPr>
              <a:t>MEMORY GAME NUMBERS - Match The Memory</a:t>
            </a:r>
            <a:endParaRPr lang="en-US" sz="25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B1792-E411-48E9-A538-CB1B12194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515491"/>
            <a:ext cx="10017194" cy="318608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68B74F-FB62-4376-9180-3C36E1C413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2403" y="17364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7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3700F3D0-D641-40F2-B177-C2645662597E}"/>
              </a:ext>
            </a:extLst>
          </p:cNvPr>
          <p:cNvSpPr/>
          <p:nvPr/>
        </p:nvSpPr>
        <p:spPr>
          <a:xfrm>
            <a:off x="2370712" y="198783"/>
            <a:ext cx="8774366" cy="1736033"/>
          </a:xfrm>
          <a:prstGeom prst="wedgeRoundRectCallout">
            <a:avLst>
              <a:gd name="adj1" fmla="val -53856"/>
              <a:gd name="adj2" fmla="val 6712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Now let’s play with the dice! What is the number on the dice? Can you say with a loud voice?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 descr="A person taking a selfie&#10;&#10;Description automatically generated">
            <a:extLst>
              <a:ext uri="{FF2B5EF4-FFF2-40B4-BE49-F238E27FC236}">
                <a16:creationId xmlns:a16="http://schemas.microsoft.com/office/drawing/2014/main" id="{566CA923-83D0-4109-9534-C60B291DD8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649" y="694690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1C729-7297-4CED-980B-CCCBCBB45B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457" t="67932"/>
          <a:stretch/>
        </p:blipFill>
        <p:spPr>
          <a:xfrm>
            <a:off x="2670899" y="2196384"/>
            <a:ext cx="4415525" cy="421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43E651-303C-4C1A-B088-8014C90A6B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6698" y="2569886"/>
            <a:ext cx="2473006" cy="302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6F814B-F540-4D7F-83D6-50A0E686F4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0217" y="3507867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82A009-702E-4C8A-A09F-30A8138991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07098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69EB66-5A2A-48B1-9CFE-1D3341FFB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466" y="2211489"/>
            <a:ext cx="4140756" cy="405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erson taking a selfie&#10;&#10;Description automatically generated">
            <a:extLst>
              <a:ext uri="{FF2B5EF4-FFF2-40B4-BE49-F238E27FC236}">
                <a16:creationId xmlns:a16="http://schemas.microsoft.com/office/drawing/2014/main" id="{4ABCF832-CD7D-44F0-8B28-E2D2E70CDB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649" y="694690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126C68C-EB00-4A22-AB86-185090704E06}"/>
              </a:ext>
            </a:extLst>
          </p:cNvPr>
          <p:cNvSpPr/>
          <p:nvPr/>
        </p:nvSpPr>
        <p:spPr>
          <a:xfrm>
            <a:off x="2370712" y="667274"/>
            <a:ext cx="5389510" cy="949492"/>
          </a:xfrm>
          <a:prstGeom prst="wedgeRoundRectCallout">
            <a:avLst>
              <a:gd name="adj1" fmla="val -59266"/>
              <a:gd name="adj2" fmla="val 110396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What is the number now?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40031-D7AB-4DDD-AB78-67D41DC9CD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3801" y="2519362"/>
            <a:ext cx="2974285" cy="286162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E23378-CF55-428E-9477-EE4C8D3B5C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9114" y="3645373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E0C58E-06EF-4D62-8B75-14F7592F76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0222" y="36453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69EB66-5A2A-48B1-9CFE-1D3341FFB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3314" y="2941300"/>
            <a:ext cx="3796384" cy="371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F4C67C-0BA1-4C39-A486-831DD9E63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5272" y="3403738"/>
            <a:ext cx="3518769" cy="324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erson taking a selfie&#10;&#10;Description automatically generated">
            <a:extLst>
              <a:ext uri="{FF2B5EF4-FFF2-40B4-BE49-F238E27FC236}">
                <a16:creationId xmlns:a16="http://schemas.microsoft.com/office/drawing/2014/main" id="{A5320221-401C-4428-AAFE-BDBC2DD516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649" y="694690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F4828EDE-61D8-4FC1-824D-8032DAA3E3BF}"/>
              </a:ext>
            </a:extLst>
          </p:cNvPr>
          <p:cNvSpPr/>
          <p:nvPr/>
        </p:nvSpPr>
        <p:spPr>
          <a:xfrm>
            <a:off x="2370712" y="667274"/>
            <a:ext cx="5389510" cy="949492"/>
          </a:xfrm>
          <a:prstGeom prst="wedgeRoundRectCallout">
            <a:avLst>
              <a:gd name="adj1" fmla="val -59266"/>
              <a:gd name="adj2" fmla="val 110396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What about this time?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A0653-3937-47FD-A57A-E950F7B111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6227" y="883341"/>
            <a:ext cx="2727359" cy="25150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3DFFCA-B710-4D94-818F-713A7FC4F2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4180" y="398426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75C027-FF27-4CBA-A868-7225E31EE6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09906" y="3688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7535D9B-5F67-494D-B570-AECAB07248B4}"/>
              </a:ext>
            </a:extLst>
          </p:cNvPr>
          <p:cNvSpPr/>
          <p:nvPr/>
        </p:nvSpPr>
        <p:spPr>
          <a:xfrm>
            <a:off x="5303912" y="358179"/>
            <a:ext cx="5256584" cy="2683930"/>
          </a:xfrm>
          <a:prstGeom prst="wedgeEllipseCallout">
            <a:avLst>
              <a:gd name="adj1" fmla="val -63690"/>
              <a:gd name="adj2" fmla="val 357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500" dirty="0">
                <a:ln w="0"/>
                <a:solidFill>
                  <a:schemeClr val="tx1"/>
                </a:solidFill>
                <a:latin typeface="Comic Sans MS" panose="030F0702030302020204" pitchFamily="66" charset="0"/>
              </a:rPr>
              <a:t>Are you ready for the “Good morning” dance and song?</a:t>
            </a:r>
            <a:endParaRPr lang="en-US" sz="3500" dirty="0">
              <a:ln w="0"/>
              <a:solidFill>
                <a:schemeClr val="tx1"/>
              </a:solidFill>
            </a:endParaRPr>
          </a:p>
        </p:txBody>
      </p:sp>
      <p:pic>
        <p:nvPicPr>
          <p:cNvPr id="8" name="Goodmorning-how are you">
            <a:hlinkClick r:id="" action="ppaction://media"/>
            <a:extLst>
              <a:ext uri="{FF2B5EF4-FFF2-40B4-BE49-F238E27FC236}">
                <a16:creationId xmlns:a16="http://schemas.microsoft.com/office/drawing/2014/main" id="{9B2B178B-7442-4F3C-A2E9-BAA250E6E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23185" y="3429000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874C67-9E21-481C-82E4-28216A418B3E}"/>
              </a:ext>
            </a:extLst>
          </p:cNvPr>
          <p:cNvSpPr/>
          <p:nvPr/>
        </p:nvSpPr>
        <p:spPr>
          <a:xfrm>
            <a:off x="4895389" y="4458683"/>
            <a:ext cx="228620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Good morning </a:t>
            </a:r>
          </a:p>
          <a:p>
            <a:pPr algn="ctr"/>
            <a:r>
              <a:rPr lang="en-GB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dance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CFBD1B-F64B-4B9F-96E2-D387AA5D41EE}"/>
              </a:ext>
            </a:extLst>
          </p:cNvPr>
          <p:cNvSpPr/>
          <p:nvPr/>
        </p:nvSpPr>
        <p:spPr>
          <a:xfrm>
            <a:off x="7889684" y="4458683"/>
            <a:ext cx="228620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Good morning </a:t>
            </a:r>
          </a:p>
          <a:p>
            <a:pPr algn="ctr"/>
            <a:r>
              <a:rPr lang="en-GB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Are you ready for">
            <a:hlinkClick r:id="" action="ppaction://media"/>
            <a:extLst>
              <a:ext uri="{FF2B5EF4-FFF2-40B4-BE49-F238E27FC236}">
                <a16:creationId xmlns:a16="http://schemas.microsoft.com/office/drawing/2014/main" id="{4A770F10-7268-4F73-A60B-E035B40972C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28890" y="1791701"/>
            <a:ext cx="609600" cy="609600"/>
          </a:xfrm>
          <a:prstGeom prst="rect">
            <a:avLst/>
          </a:prstGeom>
        </p:spPr>
      </p:pic>
      <p:pic>
        <p:nvPicPr>
          <p:cNvPr id="2" name="Goodmorning-song Smaller size">
            <a:hlinkClick r:id="" action="ppaction://media"/>
            <a:extLst>
              <a:ext uri="{FF2B5EF4-FFF2-40B4-BE49-F238E27FC236}">
                <a16:creationId xmlns:a16="http://schemas.microsoft.com/office/drawing/2014/main" id="{96AFB409-42AC-4D97-90EC-8DABD8ACBD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07912" y="3530023"/>
            <a:ext cx="609600" cy="609600"/>
          </a:xfrm>
          <a:prstGeom prst="rect">
            <a:avLst/>
          </a:prstGeom>
        </p:spPr>
      </p:pic>
      <p:pic>
        <p:nvPicPr>
          <p:cNvPr id="12" name="Picture 11" descr="A person taking a selfie&#10;&#10;Description automatically generated">
            <a:extLst>
              <a:ext uri="{FF2B5EF4-FFF2-40B4-BE49-F238E27FC236}">
                <a16:creationId xmlns:a16="http://schemas.microsoft.com/office/drawing/2014/main" id="{E5391D60-DF15-4C3E-A242-A885166024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95446" y="1204686"/>
            <a:ext cx="3191851" cy="390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07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140748C-0478-4370-9554-13228C735267}"/>
              </a:ext>
            </a:extLst>
          </p:cNvPr>
          <p:cNvGrpSpPr/>
          <p:nvPr/>
        </p:nvGrpSpPr>
        <p:grpSpPr>
          <a:xfrm>
            <a:off x="3894772" y="1662334"/>
            <a:ext cx="7221889" cy="3533331"/>
            <a:chOff x="2370772" y="1194490"/>
            <a:chExt cx="7221889" cy="35333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6E0BD6-AAA0-4860-A809-97E5D105B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0772" y="1194490"/>
              <a:ext cx="3744390" cy="34994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66971E-4836-47E6-B5D0-99FAEBA08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8271" y="1228391"/>
              <a:ext cx="3744390" cy="34994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" name="Picture 5" descr="A person taking a selfie&#10;&#10;Description automatically generated">
            <a:extLst>
              <a:ext uri="{FF2B5EF4-FFF2-40B4-BE49-F238E27FC236}">
                <a16:creationId xmlns:a16="http://schemas.microsoft.com/office/drawing/2014/main" id="{A979FC72-F013-4B99-A284-81F2800DF9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93" y="353078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FC487643-5A5B-49B9-9D6E-E7BED7B807FA}"/>
              </a:ext>
            </a:extLst>
          </p:cNvPr>
          <p:cNvSpPr/>
          <p:nvPr/>
        </p:nvSpPr>
        <p:spPr>
          <a:xfrm>
            <a:off x="2330956" y="325662"/>
            <a:ext cx="5389510" cy="949492"/>
          </a:xfrm>
          <a:prstGeom prst="wedgeRoundRectCallout">
            <a:avLst>
              <a:gd name="adj1" fmla="val -59266"/>
              <a:gd name="adj2" fmla="val 110396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What is the number here?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7215F-166D-4868-BC78-498AFEFE79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605" y="3395484"/>
            <a:ext cx="3208933" cy="236921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518068-E39D-4CD5-B6CB-D43AEE613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03264" y="2143539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577483-DBBF-42C9-818B-AEF7CE5507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10866" y="5135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CF7BAC-B863-4C8F-A408-B7EA04FB2FFB}"/>
              </a:ext>
            </a:extLst>
          </p:cNvPr>
          <p:cNvGrpSpPr/>
          <p:nvPr/>
        </p:nvGrpSpPr>
        <p:grpSpPr>
          <a:xfrm>
            <a:off x="3905770" y="1498234"/>
            <a:ext cx="7269434" cy="3635355"/>
            <a:chOff x="2461283" y="1140425"/>
            <a:chExt cx="7269434" cy="36353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F4C67C-0BA1-4C39-A486-831DD9E6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89227" y="1140425"/>
              <a:ext cx="3941490" cy="36353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0293F0-C457-4ECF-8083-DD1403971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61283" y="1208387"/>
              <a:ext cx="3744390" cy="34994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" name="Picture 5" descr="A person taking a selfie&#10;&#10;Description automatically generated">
            <a:extLst>
              <a:ext uri="{FF2B5EF4-FFF2-40B4-BE49-F238E27FC236}">
                <a16:creationId xmlns:a16="http://schemas.microsoft.com/office/drawing/2014/main" id="{07D8D926-A456-4114-BBAD-B74E0B0BE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893" y="353078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110CE882-55A5-4BFC-8698-2C353D244C34}"/>
              </a:ext>
            </a:extLst>
          </p:cNvPr>
          <p:cNvSpPr/>
          <p:nvPr/>
        </p:nvSpPr>
        <p:spPr>
          <a:xfrm>
            <a:off x="2330956" y="325662"/>
            <a:ext cx="5389510" cy="949492"/>
          </a:xfrm>
          <a:prstGeom prst="wedgeRoundRectCallout">
            <a:avLst>
              <a:gd name="adj1" fmla="val -59266"/>
              <a:gd name="adj2" fmla="val 110396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One last time!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AF1F49-34DB-4EF3-B1F8-C9F4917A04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0694" y="3234217"/>
            <a:ext cx="2769889" cy="260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D62B2B-A0CE-42CE-954D-FFF0D5151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664667" y="2095407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177E57-9B8E-4104-9C8D-F4C43BB25D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93611" y="5747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C2D8DD2B-9110-478C-8CED-B81FD8BB6B11}"/>
              </a:ext>
            </a:extLst>
          </p:cNvPr>
          <p:cNvSpPr/>
          <p:nvPr/>
        </p:nvSpPr>
        <p:spPr>
          <a:xfrm>
            <a:off x="227275" y="179429"/>
            <a:ext cx="7926125" cy="1291562"/>
          </a:xfrm>
          <a:prstGeom prst="wedgeRoundRectCallout">
            <a:avLst>
              <a:gd name="adj1" fmla="val 66897"/>
              <a:gd name="adj2" fmla="val 331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Story time! I love stories!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 descr="A person taking a selfie&#10;&#10;Description automatically generated">
            <a:extLst>
              <a:ext uri="{FF2B5EF4-FFF2-40B4-BE49-F238E27FC236}">
                <a16:creationId xmlns:a16="http://schemas.microsoft.com/office/drawing/2014/main" id="{526500C0-6778-4B1C-AFB7-4C0140FE7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429" y="179429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0C1CF2-D103-46B8-96D8-B2C7BA57EAF1}"/>
              </a:ext>
            </a:extLst>
          </p:cNvPr>
          <p:cNvSpPr txBox="1"/>
          <p:nvPr/>
        </p:nvSpPr>
        <p:spPr>
          <a:xfrm>
            <a:off x="622778" y="2045552"/>
            <a:ext cx="8348944" cy="94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115000"/>
              </a:lnSpc>
              <a:spcAft>
                <a:spcPts val="1000"/>
              </a:spcAft>
            </a:pPr>
            <a:r>
              <a:rPr lang="en-GB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GB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en-US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GB" sz="2500" b="1" dirty="0" err="1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worldbookday</a:t>
            </a:r>
            <a:r>
              <a:rPr lang="en-US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GB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com</a:t>
            </a:r>
            <a:r>
              <a:rPr lang="en-US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GB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videos</a:t>
            </a:r>
            <a:r>
              <a:rPr lang="en-US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GB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acorn</a:t>
            </a:r>
            <a:r>
              <a:rPr lang="en-US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GB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wood</a:t>
            </a:r>
            <a:r>
              <a:rPr lang="en-US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GB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counting</a:t>
            </a:r>
            <a:r>
              <a:rPr lang="en-US" sz="25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endParaRPr lang="en-US" sz="25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C2D62B-5017-4C88-9837-01FFF724D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7134" y="2786111"/>
            <a:ext cx="4257732" cy="2685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DF2C8-55CB-4F35-BD71-EC521E57B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296" y="3068198"/>
            <a:ext cx="4431816" cy="36103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3C164A-40AF-4222-BE55-11E2CB0FB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2042" y="4265641"/>
            <a:ext cx="4125234" cy="241293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ADEC87-E40F-4420-B409-22B82741CE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75437" y="1740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C2D8DD2B-9110-478C-8CED-B81FD8BB6B11}"/>
              </a:ext>
            </a:extLst>
          </p:cNvPr>
          <p:cNvSpPr/>
          <p:nvPr/>
        </p:nvSpPr>
        <p:spPr>
          <a:xfrm>
            <a:off x="227275" y="179429"/>
            <a:ext cx="7926125" cy="1618892"/>
          </a:xfrm>
          <a:prstGeom prst="wedgeRoundRectCallout">
            <a:avLst>
              <a:gd name="adj1" fmla="val 66897"/>
              <a:gd name="adj2" fmla="val 331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Click and play more games with numbers!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 descr="A person taking a selfie&#10;&#10;Description automatically generated">
            <a:extLst>
              <a:ext uri="{FF2B5EF4-FFF2-40B4-BE49-F238E27FC236}">
                <a16:creationId xmlns:a16="http://schemas.microsoft.com/office/drawing/2014/main" id="{526500C0-6778-4B1C-AFB7-4C0140FE7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429" y="179429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B43B3D-0A46-4112-B3FA-29985BEAABFA}"/>
              </a:ext>
            </a:extLst>
          </p:cNvPr>
          <p:cNvGrpSpPr/>
          <p:nvPr/>
        </p:nvGrpSpPr>
        <p:grpSpPr>
          <a:xfrm>
            <a:off x="134590" y="2516767"/>
            <a:ext cx="4028736" cy="2966567"/>
            <a:chOff x="66186" y="2387311"/>
            <a:chExt cx="4589225" cy="33111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7B2E6E-1517-4F6F-A866-447AEE332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86" y="2387311"/>
              <a:ext cx="4321700" cy="3311123"/>
            </a:xfrm>
            <a:prstGeom prst="rect">
              <a:avLst/>
            </a:prstGeom>
          </p:spPr>
        </p:pic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AFFBCB4D-02EC-4FF0-943C-96353F401FE5}"/>
                </a:ext>
              </a:extLst>
            </p:cNvPr>
            <p:cNvSpPr/>
            <p:nvPr/>
          </p:nvSpPr>
          <p:spPr>
            <a:xfrm rot="7673952">
              <a:off x="4041840" y="3366789"/>
              <a:ext cx="296997" cy="93014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4A0D49-360A-457D-9CF7-8F6235AA5DDF}"/>
                </a:ext>
              </a:extLst>
            </p:cNvPr>
            <p:cNvSpPr/>
            <p:nvPr/>
          </p:nvSpPr>
          <p:spPr>
            <a:xfrm>
              <a:off x="2279374" y="3125127"/>
              <a:ext cx="2108512" cy="80572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592442A-7839-46D4-9A42-14D62B265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794" y="3576397"/>
            <a:ext cx="3783242" cy="282440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8617E93-7272-4D3A-B8B7-CBA781C2C319}"/>
              </a:ext>
            </a:extLst>
          </p:cNvPr>
          <p:cNvSpPr/>
          <p:nvPr/>
        </p:nvSpPr>
        <p:spPr>
          <a:xfrm>
            <a:off x="4172107" y="4817515"/>
            <a:ext cx="1850996" cy="7218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16F93A8-68E3-4F16-9053-1F5CEC667E8A}"/>
              </a:ext>
            </a:extLst>
          </p:cNvPr>
          <p:cNvSpPr/>
          <p:nvPr/>
        </p:nvSpPr>
        <p:spPr>
          <a:xfrm rot="13908113">
            <a:off x="3822439" y="5075062"/>
            <a:ext cx="266091" cy="8165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A23979-4E07-469E-A1BD-185B037D5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3345" y="3168316"/>
            <a:ext cx="3783243" cy="267204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9A71459-2403-45E5-841B-4225CC487698}"/>
              </a:ext>
            </a:extLst>
          </p:cNvPr>
          <p:cNvSpPr/>
          <p:nvPr/>
        </p:nvSpPr>
        <p:spPr>
          <a:xfrm>
            <a:off x="8566470" y="3448034"/>
            <a:ext cx="3300118" cy="7218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3F56A03E-C378-4BF9-B51E-EC6E9D84D0BF}"/>
              </a:ext>
            </a:extLst>
          </p:cNvPr>
          <p:cNvSpPr/>
          <p:nvPr/>
        </p:nvSpPr>
        <p:spPr>
          <a:xfrm rot="13908113">
            <a:off x="8196008" y="3894949"/>
            <a:ext cx="264444" cy="8312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503E66-6545-41A5-A011-A32736B20686}"/>
              </a:ext>
            </a:extLst>
          </p:cNvPr>
          <p:cNvSpPr txBox="1"/>
          <p:nvPr/>
        </p:nvSpPr>
        <p:spPr>
          <a:xfrm>
            <a:off x="2265426" y="1837209"/>
            <a:ext cx="750797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omic Sans MS" panose="030F0702030302020204" pitchFamily="66" charset="0"/>
                <a:hlinkClick r:id="rId8"/>
              </a:rPr>
              <a:t>Numbers Games: 1-10 (mes-games.com)</a:t>
            </a:r>
            <a:endParaRPr lang="en-US" sz="2500" b="1" dirty="0">
              <a:latin typeface="Comic Sans MS" panose="030F0702030302020204" pitchFamily="66" charset="0"/>
            </a:endParaRP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94B72D-4D63-48CD-AD26-AF26E9230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97605" y="2457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28F26B1D-0EB4-4C87-844C-7AE4DCF28194}"/>
              </a:ext>
            </a:extLst>
          </p:cNvPr>
          <p:cNvSpPr/>
          <p:nvPr/>
        </p:nvSpPr>
        <p:spPr>
          <a:xfrm>
            <a:off x="4949370" y="224782"/>
            <a:ext cx="4000931" cy="1444362"/>
          </a:xfrm>
          <a:prstGeom prst="wedgeEllipseCallout">
            <a:avLst>
              <a:gd name="adj1" fmla="val 68305"/>
              <a:gd name="adj2" fmla="val 258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Wow! More games!!</a:t>
            </a:r>
            <a:endParaRPr lang="el-GR" sz="3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 descr="A person taking a selfie&#10;&#10;Description automatically generated">
            <a:extLst>
              <a:ext uri="{FF2B5EF4-FFF2-40B4-BE49-F238E27FC236}">
                <a16:creationId xmlns:a16="http://schemas.microsoft.com/office/drawing/2014/main" id="{5952320F-2CA1-49C5-A1D5-9BB32C2DB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704" y="66525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910172-B0C4-4547-BA3E-0D7A283117E9}"/>
              </a:ext>
            </a:extLst>
          </p:cNvPr>
          <p:cNvSpPr txBox="1"/>
          <p:nvPr/>
        </p:nvSpPr>
        <p:spPr>
          <a:xfrm>
            <a:off x="5051903" y="5933728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omic Sans MS" panose="030F0702030302020204" pitchFamily="66" charset="0"/>
                <a:hlinkClick r:id="rId5"/>
              </a:rPr>
              <a:t>Numbers 1-10 (listening) worksheet (liveworksheets.com)</a:t>
            </a:r>
            <a:endParaRPr lang="en-US" sz="25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AE0CF-A584-44B6-B6A4-2605BC0421AB}"/>
              </a:ext>
            </a:extLst>
          </p:cNvPr>
          <p:cNvSpPr txBox="1"/>
          <p:nvPr/>
        </p:nvSpPr>
        <p:spPr>
          <a:xfrm>
            <a:off x="143307" y="3006602"/>
            <a:ext cx="490859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omic Sans MS" panose="030F0702030302020204" pitchFamily="66" charset="0"/>
                <a:hlinkClick r:id="rId6"/>
              </a:rPr>
              <a:t>Listening numbers 1-10 worksheet (liveworksheets.com)</a:t>
            </a:r>
            <a:endParaRPr lang="en-US" sz="25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1427C-36DA-4747-82D8-953F77A78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967" y="224782"/>
            <a:ext cx="3522874" cy="2654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0B3D2-9675-4D33-BAA9-886D4AEDB5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9370" y="2170092"/>
            <a:ext cx="4583541" cy="363673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6E6494-EE11-40E4-AFDA-3B7FC5E05E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51514" y="29812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597425" y="4895822"/>
            <a:ext cx="6822346" cy="1519492"/>
          </a:xfrm>
          <a:prstGeom prst="wedgeRoundRectCallout">
            <a:avLst>
              <a:gd name="adj1" fmla="val 58391"/>
              <a:gd name="adj2" fmla="val 1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Time to say goodbye with a song! </a:t>
            </a:r>
          </a:p>
          <a:p>
            <a:pPr algn="ctr"/>
            <a:r>
              <a:rPr lang="en-US" sz="3000" dirty="0">
                <a:latin typeface="Comic Sans MS" panose="030F0702030302020204" pitchFamily="66" charset="0"/>
              </a:rPr>
              <a:t>Let’s sing along!</a:t>
            </a:r>
            <a:endParaRPr lang="el-GR" sz="3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erson taking a selfie&#10;&#10;Description automatically generated">
            <a:extLst>
              <a:ext uri="{FF2B5EF4-FFF2-40B4-BE49-F238E27FC236}">
                <a16:creationId xmlns:a16="http://schemas.microsoft.com/office/drawing/2014/main" id="{C37991D6-7F45-40FE-8FAA-B0023661C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088" y="4044823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79FC8-9B0E-449B-BD52-3D61FCAF2E19}"/>
              </a:ext>
            </a:extLst>
          </p:cNvPr>
          <p:cNvSpPr txBox="1"/>
          <p:nvPr/>
        </p:nvSpPr>
        <p:spPr>
          <a:xfrm>
            <a:off x="1696278" y="3904278"/>
            <a:ext cx="72621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🐟 </a:t>
            </a:r>
            <a:r>
              <a:rPr lang="en-US" sz="2500" b="1" dirty="0">
                <a:latin typeface="Comic Sans MS" panose="030F0702030302020204" pitchFamily="66" charset="0"/>
                <a:hlinkClick r:id="rId5"/>
              </a:rPr>
              <a:t>Once I Caught a Fish Alive 🐟 THE BEST Songs for Children | </a:t>
            </a:r>
            <a:r>
              <a:rPr lang="en-US" sz="2500" b="1" dirty="0" err="1">
                <a:latin typeface="Comic Sans MS" panose="030F0702030302020204" pitchFamily="66" charset="0"/>
                <a:hlinkClick r:id="rId5"/>
              </a:rPr>
              <a:t>LooLoo</a:t>
            </a:r>
            <a:r>
              <a:rPr lang="en-US" sz="2500" b="1" dirty="0">
                <a:latin typeface="Comic Sans MS" panose="030F0702030302020204" pitchFamily="66" charset="0"/>
                <a:hlinkClick r:id="rId5"/>
              </a:rPr>
              <a:t> Kids - YouTube</a:t>
            </a:r>
            <a:endParaRPr lang="en-US" sz="25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2C8AA-3C69-4D04-85B2-66C117E47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923" y="297883"/>
            <a:ext cx="7262191" cy="347662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C5EAC4-FB93-4FFC-B0DF-DEB2BAD15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72914" y="31649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taking a selfie&#10;&#10;Description automatically generated">
            <a:extLst>
              <a:ext uri="{FF2B5EF4-FFF2-40B4-BE49-F238E27FC236}">
                <a16:creationId xmlns:a16="http://schemas.microsoft.com/office/drawing/2014/main" id="{C37991D6-7F45-40FE-8FAA-B0023661C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776" y="2326271"/>
            <a:ext cx="2665837" cy="338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25,285 Thank You Photos - Free &amp; Royalty-Free Stock Photos from Dreamstime">
            <a:extLst>
              <a:ext uri="{FF2B5EF4-FFF2-40B4-BE49-F238E27FC236}">
                <a16:creationId xmlns:a16="http://schemas.microsoft.com/office/drawing/2014/main" id="{8F91F56F-9BEB-4246-B23E-E052738F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3" y="2031816"/>
            <a:ext cx="7620000" cy="475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923489" y="205473"/>
            <a:ext cx="8433871" cy="1531887"/>
          </a:xfrm>
          <a:prstGeom prst="wedgeRoundRectCallout">
            <a:avLst>
              <a:gd name="adj1" fmla="val 52754"/>
              <a:gd name="adj2" fmla="val 190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latin typeface="Comic Sans MS" panose="030F0702030302020204" pitchFamily="66" charset="0"/>
              </a:rPr>
              <a:t>Thank you very much children!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latin typeface="Comic Sans MS" panose="030F0702030302020204" pitchFamily="66" charset="0"/>
              </a:rPr>
              <a:t>Goodbye friends!</a:t>
            </a:r>
            <a:endParaRPr lang="el-GR" sz="3000" b="1" dirty="0">
              <a:latin typeface="Comic Sans MS" panose="030F0702030302020204" pitchFamily="66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F6213E-1E27-4740-8C2C-D310D487B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1315" y="1727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Numbers</a:t>
            </a:r>
            <a:br>
              <a:rPr lang="en-US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l-GR" dirty="0">
              <a:solidFill>
                <a:srgbClr val="FFFFFF"/>
              </a:solidFill>
              <a:cs typeface="Aharoni" panose="02010803020104030203" pitchFamily="2" charset="-79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1DB47D7-0BDC-4BB4-8E39-7F0517172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466"/>
          <a:stretch/>
        </p:blipFill>
        <p:spPr>
          <a:xfrm>
            <a:off x="1793057" y="640080"/>
            <a:ext cx="8600081" cy="330645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FB99E1-A5DF-4F48-B464-AFB9FF4751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943" y="1371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4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3700F3D0-D641-40F2-B177-C2645662597E}"/>
              </a:ext>
            </a:extLst>
          </p:cNvPr>
          <p:cNvSpPr/>
          <p:nvPr/>
        </p:nvSpPr>
        <p:spPr>
          <a:xfrm>
            <a:off x="764882" y="235811"/>
            <a:ext cx="6956718" cy="1570411"/>
          </a:xfrm>
          <a:prstGeom prst="wedgeRoundRectCallout">
            <a:avLst>
              <a:gd name="adj1" fmla="val 68592"/>
              <a:gd name="adj2" fmla="val 182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Let’s hear two songs to remember numbers 1-10!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825C2-57A5-4438-863D-CC01B7F6D329}"/>
              </a:ext>
            </a:extLst>
          </p:cNvPr>
          <p:cNvSpPr txBox="1"/>
          <p:nvPr/>
        </p:nvSpPr>
        <p:spPr>
          <a:xfrm>
            <a:off x="308652" y="2193613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hlinkClick r:id="rId4"/>
              </a:rPr>
              <a:t>How Many Fingers? | Kids Songs | Super Simple Songs - YouTube</a:t>
            </a:r>
            <a:endParaRPr lang="en-US" sz="25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A1C89C-9564-46ED-A13F-D006A7CF2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52" y="3222471"/>
            <a:ext cx="4963524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087D61-FD76-49CC-9194-2573ECCAE51B}"/>
              </a:ext>
            </a:extLst>
          </p:cNvPr>
          <p:cNvSpPr txBox="1"/>
          <p:nvPr/>
        </p:nvSpPr>
        <p:spPr>
          <a:xfrm>
            <a:off x="5478698" y="5412401"/>
            <a:ext cx="671330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hlinkClick r:id="rId6"/>
              </a:rPr>
              <a:t>Ten Little Indians Nursery Rhyme | Popular Number Nursery Rhymes For Children by </a:t>
            </a:r>
            <a:r>
              <a:rPr lang="en-US" sz="2500" b="1" dirty="0" err="1">
                <a:hlinkClick r:id="rId6"/>
              </a:rPr>
              <a:t>ChuChu</a:t>
            </a:r>
            <a:r>
              <a:rPr lang="en-US" sz="2500" b="1" dirty="0">
                <a:hlinkClick r:id="rId6"/>
              </a:rPr>
              <a:t> TV - YouTube</a:t>
            </a:r>
            <a:endParaRPr lang="en-US" sz="25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6066CF-D32B-4CAC-9860-C6C018FAB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4652" y="2917269"/>
            <a:ext cx="4363932" cy="245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erson taking a selfie&#10;&#10;Description automatically generated">
            <a:extLst>
              <a:ext uri="{FF2B5EF4-FFF2-40B4-BE49-F238E27FC236}">
                <a16:creationId xmlns:a16="http://schemas.microsoft.com/office/drawing/2014/main" id="{566CA923-83D0-4109-9534-C60B291DD8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5349" y="104092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BFCFD9E7-976A-492E-82D2-4A939DB717AD}"/>
              </a:ext>
            </a:extLst>
          </p:cNvPr>
          <p:cNvSpPr/>
          <p:nvPr/>
        </p:nvSpPr>
        <p:spPr>
          <a:xfrm rot="12866651">
            <a:off x="4670822" y="2808662"/>
            <a:ext cx="1036963" cy="3736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9FEC0D9-0C13-49AC-935E-566CED15B896}"/>
              </a:ext>
            </a:extLst>
          </p:cNvPr>
          <p:cNvSpPr/>
          <p:nvPr/>
        </p:nvSpPr>
        <p:spPr>
          <a:xfrm rot="2682769">
            <a:off x="5303627" y="4922490"/>
            <a:ext cx="1036963" cy="3736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FB6B7A-72DA-4B18-A286-7B5BB4C80D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73674" y="329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2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0" grpId="0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4B194174-CD9F-4CE9-8C81-E52942F27A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32" r="10004" b="60466"/>
          <a:stretch/>
        </p:blipFill>
        <p:spPr>
          <a:xfrm>
            <a:off x="364380" y="2338466"/>
            <a:ext cx="11463240" cy="4519534"/>
          </a:xfrm>
          <a:prstGeom prst="rect">
            <a:avLst/>
          </a:prstGeom>
        </p:spPr>
      </p:pic>
      <p:pic>
        <p:nvPicPr>
          <p:cNvPr id="7" name="Picture 6" descr="A person taking a selfie&#10;&#10;Description automatically generated">
            <a:extLst>
              <a:ext uri="{FF2B5EF4-FFF2-40B4-BE49-F238E27FC236}">
                <a16:creationId xmlns:a16="http://schemas.microsoft.com/office/drawing/2014/main" id="{131A3A4E-3912-44F2-8CC8-B9C960EA7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89051"/>
            <a:ext cx="1859274" cy="227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74786E5-EF52-4F25-BE2A-7B4336A6D8C6}"/>
              </a:ext>
            </a:extLst>
          </p:cNvPr>
          <p:cNvSpPr/>
          <p:nvPr/>
        </p:nvSpPr>
        <p:spPr>
          <a:xfrm>
            <a:off x="2960130" y="307834"/>
            <a:ext cx="8043150" cy="1547224"/>
          </a:xfrm>
          <a:prstGeom prst="wedgeEllipseCallout">
            <a:avLst>
              <a:gd name="adj1" fmla="val -65180"/>
              <a:gd name="adj2" fmla="val 23479"/>
            </a:avLst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Comic Sans MS" panose="030F0702030302020204" pitchFamily="66" charset="0"/>
              </a:rPr>
              <a:t>Listen, point and repeat!</a:t>
            </a:r>
            <a:endParaRPr lang="el-GR" sz="4500" b="1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672D45-97C3-47EF-9953-22D40B9AF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31165" y="1550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3700F3D0-D641-40F2-B177-C2645662597E}"/>
              </a:ext>
            </a:extLst>
          </p:cNvPr>
          <p:cNvSpPr/>
          <p:nvPr/>
        </p:nvSpPr>
        <p:spPr>
          <a:xfrm>
            <a:off x="2182202" y="314152"/>
            <a:ext cx="6956718" cy="1629391"/>
          </a:xfrm>
          <a:prstGeom prst="wedgeRoundRectCallout">
            <a:avLst>
              <a:gd name="adj1" fmla="val -58686"/>
              <a:gd name="adj2" fmla="val 153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	</a:t>
            </a:r>
            <a:r>
              <a:rPr lang="en-US" sz="3200" dirty="0">
                <a:latin typeface="Comic Sans MS" panose="030F0702030302020204" pitchFamily="66" charset="0"/>
              </a:rPr>
              <a:t>Do you remember our friend </a:t>
            </a:r>
            <a:r>
              <a:rPr lang="en-US" sz="3200" dirty="0" err="1">
                <a:latin typeface="Comic Sans MS" panose="030F0702030302020204" pitchFamily="66" charset="0"/>
              </a:rPr>
              <a:t>Gogo</a:t>
            </a:r>
            <a:r>
              <a:rPr lang="en-US" sz="3200" dirty="0">
                <a:latin typeface="Comic Sans MS" panose="030F0702030302020204" pitchFamily="66" charset="0"/>
              </a:rPr>
              <a:t>? Let’s watch a funny video with him to practice numbers! 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 descr="A person taking a selfie&#10;&#10;Description automatically generated">
            <a:extLst>
              <a:ext uri="{FF2B5EF4-FFF2-40B4-BE49-F238E27FC236}">
                <a16:creationId xmlns:a16="http://schemas.microsoft.com/office/drawing/2014/main" id="{566CA923-83D0-4109-9534-C60B291DD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89" y="3429000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BFCFD9E7-976A-492E-82D2-4A939DB717AD}"/>
              </a:ext>
            </a:extLst>
          </p:cNvPr>
          <p:cNvSpPr/>
          <p:nvPr/>
        </p:nvSpPr>
        <p:spPr>
          <a:xfrm rot="13667256">
            <a:off x="10342764" y="3112292"/>
            <a:ext cx="1036963" cy="3736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77EA9-6B4C-45D5-B287-C11C62457277}"/>
              </a:ext>
            </a:extLst>
          </p:cNvPr>
          <p:cNvSpPr txBox="1"/>
          <p:nvPr/>
        </p:nvSpPr>
        <p:spPr>
          <a:xfrm>
            <a:off x="4441192" y="2249819"/>
            <a:ext cx="753273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latin typeface="Comic Sans MS" panose="030F0702030302020204" pitchFamily="66" charset="0"/>
                <a:hlinkClick r:id="rId5"/>
              </a:rPr>
              <a:t>English Kids Academy </a:t>
            </a:r>
            <a:r>
              <a:rPr lang="en-US" sz="2500" b="1" dirty="0" err="1">
                <a:latin typeface="Comic Sans MS" panose="030F0702030302020204" pitchFamily="66" charset="0"/>
                <a:hlinkClick r:id="rId5"/>
              </a:rPr>
              <a:t>Gogo's</a:t>
            </a:r>
            <a:r>
              <a:rPr lang="en-US" sz="2500" b="1" dirty="0">
                <a:latin typeface="Comic Sans MS" panose="030F0702030302020204" pitchFamily="66" charset="0"/>
                <a:hlinkClick r:id="rId5"/>
              </a:rPr>
              <a:t> Adventure Unit 4 Numbers - YouTube</a:t>
            </a:r>
            <a:endParaRPr lang="en-US" sz="25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7B3DF-DA88-4AB3-AC0B-66A173A46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922" y="3138045"/>
            <a:ext cx="6801214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16E50B-53EA-49E9-9D5B-3B1CF1BD7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6433" y="824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loud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07" y="195818"/>
            <a:ext cx="8220249" cy="63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1704" y="184482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4429323" y="1785733"/>
            <a:ext cx="3554178" cy="33142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GAME</a:t>
            </a:r>
          </a:p>
          <a:p>
            <a:pPr algn="ctr"/>
            <a:endParaRPr lang="en-GB" sz="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HOW MANY </a:t>
            </a:r>
          </a:p>
          <a:p>
            <a:pPr algn="ctr">
              <a:lnSpc>
                <a:spcPct val="150000"/>
              </a:lnSpc>
            </a:pPr>
            <a:r>
              <a:rPr lang="en-GB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anose="030F0702030302020204" pitchFamily="66" charset="0"/>
              </a:rPr>
              <a:t>FINGERS?</a:t>
            </a:r>
          </a:p>
        </p:txBody>
      </p:sp>
      <p:pic>
        <p:nvPicPr>
          <p:cNvPr id="1026" name="Picture 2" descr="Set of hand gesture Free Vector">
            <a:extLst>
              <a:ext uri="{FF2B5EF4-FFF2-40B4-BE49-F238E27FC236}">
                <a16:creationId xmlns:a16="http://schemas.microsoft.com/office/drawing/2014/main" id="{71CF0B07-CB63-4302-917F-4B80400E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323">
            <a:off x="8165458" y="3160326"/>
            <a:ext cx="2768056" cy="2967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88525D-4D7C-4941-9FD9-991406387B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729" y="7123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3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3700F3D0-D641-40F2-B177-C2645662597E}"/>
              </a:ext>
            </a:extLst>
          </p:cNvPr>
          <p:cNvSpPr/>
          <p:nvPr/>
        </p:nvSpPr>
        <p:spPr>
          <a:xfrm>
            <a:off x="2182202" y="314152"/>
            <a:ext cx="6956718" cy="1629391"/>
          </a:xfrm>
          <a:prstGeom prst="wedgeRoundRectCallout">
            <a:avLst>
              <a:gd name="adj1" fmla="val -58686"/>
              <a:gd name="adj2" fmla="val 153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	</a:t>
            </a:r>
            <a:r>
              <a:rPr lang="en-US" sz="3200" dirty="0">
                <a:latin typeface="Comic Sans MS" panose="030F0702030302020204" pitchFamily="66" charset="0"/>
              </a:rPr>
              <a:t>How many fingers? Can you say the number?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 descr="A person taking a selfie&#10;&#10;Description automatically generated">
            <a:extLst>
              <a:ext uri="{FF2B5EF4-FFF2-40B4-BE49-F238E27FC236}">
                <a16:creationId xmlns:a16="http://schemas.microsoft.com/office/drawing/2014/main" id="{566CA923-83D0-4109-9534-C60B291DD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89" y="3429000"/>
            <a:ext cx="2213063" cy="2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AB870E-B1B4-4816-96CE-9A07ECE1F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351" y="2395017"/>
            <a:ext cx="3323913" cy="374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D4A3A2-1B94-45BB-A3E9-8CE2FD95E5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6520" y="2196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9A2AB3-CCA8-47AF-B8E9-A2918ACEFA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905"/>
          <a:stretch/>
        </p:blipFill>
        <p:spPr>
          <a:xfrm>
            <a:off x="4583945" y="940444"/>
            <a:ext cx="3645655" cy="373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1DA4A0-D00D-4745-AA3D-2C251EECE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0852" y="1202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6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309</Words>
  <Application>Microsoft Office PowerPoint</Application>
  <PresentationFormat>Widescreen</PresentationFormat>
  <Paragraphs>42</Paragraphs>
  <Slides>26</Slides>
  <Notes>1</Notes>
  <HiddenSlides>0</HiddenSlides>
  <MMClips>33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Aharoni</vt:lpstr>
      <vt:lpstr>Calibri</vt:lpstr>
      <vt:lpstr>Comic Sans MS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Numbers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2020-04-15T16:29:17Z</dcterms:created>
  <dcterms:modified xsi:type="dcterms:W3CDTF">2021-01-16T18:34:34Z</dcterms:modified>
</cp:coreProperties>
</file>